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6" r:id="rId2"/>
    <p:sldId id="257" r:id="rId3"/>
    <p:sldId id="258" r:id="rId4"/>
    <p:sldId id="259" r:id="rId5"/>
    <p:sldId id="260" r:id="rId6"/>
    <p:sldId id="262"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300" r:id="rId32"/>
    <p:sldId id="301" r:id="rId33"/>
    <p:sldId id="286" r:id="rId34"/>
    <p:sldId id="303" r:id="rId35"/>
    <p:sldId id="287" r:id="rId36"/>
    <p:sldId id="304" r:id="rId37"/>
    <p:sldId id="288" r:id="rId38"/>
    <p:sldId id="289" r:id="rId39"/>
    <p:sldId id="305" r:id="rId40"/>
    <p:sldId id="290" r:id="rId41"/>
    <p:sldId id="291" r:id="rId42"/>
    <p:sldId id="306" r:id="rId43"/>
    <p:sldId id="292" r:id="rId44"/>
    <p:sldId id="293" r:id="rId45"/>
    <p:sldId id="307" r:id="rId46"/>
    <p:sldId id="294"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 id="321" r:id="rId61"/>
    <p:sldId id="322" r:id="rId62"/>
    <p:sldId id="323" r:id="rId63"/>
    <p:sldId id="324" r:id="rId64"/>
    <p:sldId id="325" r:id="rId65"/>
    <p:sldId id="295" r:id="rId66"/>
    <p:sldId id="296" r:id="rId67"/>
    <p:sldId id="297" r:id="rId68"/>
    <p:sldId id="298" r:id="rId69"/>
    <p:sldId id="299" r:id="rId70"/>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8" d="100"/>
          <a:sy n="48" d="100"/>
        </p:scale>
        <p:origin x="988" y="2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084F31-2ABB-4A3A-A6EB-E469C912B3F6}" type="datetimeFigureOut">
              <a:rPr lang="zh-TW" altLang="en-US" smtClean="0"/>
              <a:t>2016/8/19</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F1468E-B4D2-46B8-A93F-185FBA628F3F}" type="slidenum">
              <a:rPr lang="zh-TW" altLang="en-US" smtClean="0"/>
              <a:t>‹#›</a:t>
            </a:fld>
            <a:endParaRPr lang="zh-TW" altLang="en-US"/>
          </a:p>
        </p:txBody>
      </p:sp>
    </p:spTree>
    <p:extLst>
      <p:ext uri="{BB962C8B-B14F-4D97-AF65-F5344CB8AC3E}">
        <p14:creationId xmlns:p14="http://schemas.microsoft.com/office/powerpoint/2010/main" val="2200133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 </a:t>
            </a:r>
            <a:endParaRPr lang="zh-TW" altLang="en-US" dirty="0"/>
          </a:p>
        </p:txBody>
      </p:sp>
      <p:sp>
        <p:nvSpPr>
          <p:cNvPr id="4" name="投影片編號版面配置區 3"/>
          <p:cNvSpPr>
            <a:spLocks noGrp="1"/>
          </p:cNvSpPr>
          <p:nvPr>
            <p:ph type="sldNum" sz="quarter" idx="10"/>
          </p:nvPr>
        </p:nvSpPr>
        <p:spPr/>
        <p:txBody>
          <a:bodyPr/>
          <a:lstStyle/>
          <a:p>
            <a:fld id="{96F1468E-B4D2-46B8-A93F-185FBA628F3F}" type="slidenum">
              <a:rPr lang="zh-TW" altLang="en-US" smtClean="0"/>
              <a:t>30</a:t>
            </a:fld>
            <a:endParaRPr lang="zh-TW" altLang="en-US"/>
          </a:p>
        </p:txBody>
      </p:sp>
    </p:spTree>
    <p:extLst>
      <p:ext uri="{BB962C8B-B14F-4D97-AF65-F5344CB8AC3E}">
        <p14:creationId xmlns:p14="http://schemas.microsoft.com/office/powerpoint/2010/main" val="1053550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10BB1B06-3CA8-46B5-BAE8-5A4B66862A42}" type="datetime1">
              <a:rPr lang="zh-TW" altLang="en-US" smtClean="0"/>
              <a:t>2016/8/19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589C3AD-368B-4707-9394-EC179C784BFC}" type="slidenum">
              <a:rPr lang="zh-TW" altLang="en-US" smtClean="0"/>
              <a:t>‹#›</a:t>
            </a:fld>
            <a:endParaRPr lang="zh-TW" altLang="en-US"/>
          </a:p>
        </p:txBody>
      </p:sp>
    </p:spTree>
    <p:extLst>
      <p:ext uri="{BB962C8B-B14F-4D97-AF65-F5344CB8AC3E}">
        <p14:creationId xmlns:p14="http://schemas.microsoft.com/office/powerpoint/2010/main" val="3094929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782311F3-1D0D-43D8-A2D1-E069278BD4C7}" type="datetime1">
              <a:rPr lang="zh-TW" altLang="en-US" smtClean="0"/>
              <a:t>2016/8/19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589C3AD-368B-4707-9394-EC179C784BFC}" type="slidenum">
              <a:rPr lang="zh-TW" altLang="en-US" smtClean="0"/>
              <a:t>‹#›</a:t>
            </a:fld>
            <a:endParaRPr lang="zh-TW" altLang="en-US"/>
          </a:p>
        </p:txBody>
      </p:sp>
    </p:spTree>
    <p:extLst>
      <p:ext uri="{BB962C8B-B14F-4D97-AF65-F5344CB8AC3E}">
        <p14:creationId xmlns:p14="http://schemas.microsoft.com/office/powerpoint/2010/main" val="2350885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B15D76D-965D-4827-963C-E9036720D58B}" type="datetime1">
              <a:rPr lang="zh-TW" altLang="en-US" smtClean="0"/>
              <a:t>2016/8/19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589C3AD-368B-4707-9394-EC179C784BFC}" type="slidenum">
              <a:rPr lang="zh-TW" altLang="en-US" smtClean="0"/>
              <a:t>‹#›</a:t>
            </a:fld>
            <a:endParaRPr lang="zh-TW" altLang="en-US"/>
          </a:p>
        </p:txBody>
      </p:sp>
    </p:spTree>
    <p:extLst>
      <p:ext uri="{BB962C8B-B14F-4D97-AF65-F5344CB8AC3E}">
        <p14:creationId xmlns:p14="http://schemas.microsoft.com/office/powerpoint/2010/main" val="2830057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2910B83-0341-46B4-9B11-82B3085778D8}" type="datetime1">
              <a:rPr lang="zh-TW" altLang="en-US" smtClean="0"/>
              <a:t>2016/8/19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589C3AD-368B-4707-9394-EC179C784BFC}" type="slidenum">
              <a:rPr lang="zh-TW" altLang="en-US" smtClean="0"/>
              <a:t>‹#›</a:t>
            </a:fld>
            <a:endParaRPr lang="zh-TW" altLang="en-US"/>
          </a:p>
        </p:txBody>
      </p:sp>
    </p:spTree>
    <p:extLst>
      <p:ext uri="{BB962C8B-B14F-4D97-AF65-F5344CB8AC3E}">
        <p14:creationId xmlns:p14="http://schemas.microsoft.com/office/powerpoint/2010/main" val="1322944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913DF9FC-BDBE-4070-8410-F56A6E4088D1}" type="datetime1">
              <a:rPr lang="zh-TW" altLang="en-US" smtClean="0"/>
              <a:t>2016/8/19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589C3AD-368B-4707-9394-EC179C784BFC}" type="slidenum">
              <a:rPr lang="zh-TW" altLang="en-US" smtClean="0"/>
              <a:t>‹#›</a:t>
            </a:fld>
            <a:endParaRPr lang="zh-TW" altLang="en-US"/>
          </a:p>
        </p:txBody>
      </p:sp>
    </p:spTree>
    <p:extLst>
      <p:ext uri="{BB962C8B-B14F-4D97-AF65-F5344CB8AC3E}">
        <p14:creationId xmlns:p14="http://schemas.microsoft.com/office/powerpoint/2010/main" val="3329918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6E9C0563-3588-4D36-A40A-1AAB50187547}" type="datetime1">
              <a:rPr lang="zh-TW" altLang="en-US" smtClean="0"/>
              <a:t>2016/8/19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589C3AD-368B-4707-9394-EC179C784BFC}" type="slidenum">
              <a:rPr lang="zh-TW" altLang="en-US" smtClean="0"/>
              <a:t>‹#›</a:t>
            </a:fld>
            <a:endParaRPr lang="zh-TW" altLang="en-US"/>
          </a:p>
        </p:txBody>
      </p:sp>
    </p:spTree>
    <p:extLst>
      <p:ext uri="{BB962C8B-B14F-4D97-AF65-F5344CB8AC3E}">
        <p14:creationId xmlns:p14="http://schemas.microsoft.com/office/powerpoint/2010/main" val="4271868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13EAE18C-73DB-418D-81C7-21ECE8CDDDE7}" type="datetime1">
              <a:rPr lang="zh-TW" altLang="en-US" smtClean="0"/>
              <a:t>2016/8/19</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1589C3AD-368B-4707-9394-EC179C784BFC}" type="slidenum">
              <a:rPr lang="zh-TW" altLang="en-US" smtClean="0"/>
              <a:t>‹#›</a:t>
            </a:fld>
            <a:endParaRPr lang="zh-TW" altLang="en-US"/>
          </a:p>
        </p:txBody>
      </p:sp>
    </p:spTree>
    <p:extLst>
      <p:ext uri="{BB962C8B-B14F-4D97-AF65-F5344CB8AC3E}">
        <p14:creationId xmlns:p14="http://schemas.microsoft.com/office/powerpoint/2010/main" val="224498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06FC0C9D-1EFF-43E4-998E-0B5DA9B13BC3}" type="datetime1">
              <a:rPr lang="zh-TW" altLang="en-US" smtClean="0"/>
              <a:t>2016/8/19</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1589C3AD-368B-4707-9394-EC179C784BFC}" type="slidenum">
              <a:rPr lang="zh-TW" altLang="en-US" smtClean="0"/>
              <a:t>‹#›</a:t>
            </a:fld>
            <a:endParaRPr lang="zh-TW" altLang="en-US"/>
          </a:p>
        </p:txBody>
      </p:sp>
    </p:spTree>
    <p:extLst>
      <p:ext uri="{BB962C8B-B14F-4D97-AF65-F5344CB8AC3E}">
        <p14:creationId xmlns:p14="http://schemas.microsoft.com/office/powerpoint/2010/main" val="1853949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741C25E-B344-4D43-AAD0-487BEC96C0D1}" type="datetime1">
              <a:rPr lang="zh-TW" altLang="en-US" smtClean="0"/>
              <a:t>2016/8/19</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589C3AD-368B-4707-9394-EC179C784BFC}" type="slidenum">
              <a:rPr lang="zh-TW" altLang="en-US" smtClean="0"/>
              <a:t>‹#›</a:t>
            </a:fld>
            <a:endParaRPr lang="zh-TW" altLang="en-US"/>
          </a:p>
        </p:txBody>
      </p:sp>
    </p:spTree>
    <p:extLst>
      <p:ext uri="{BB962C8B-B14F-4D97-AF65-F5344CB8AC3E}">
        <p14:creationId xmlns:p14="http://schemas.microsoft.com/office/powerpoint/2010/main" val="1637020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15D78B49-8603-4347-9DBB-8004F8D74E35}" type="datetime1">
              <a:rPr lang="zh-TW" altLang="en-US" smtClean="0"/>
              <a:t>2016/8/19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589C3AD-368B-4707-9394-EC179C784BFC}" type="slidenum">
              <a:rPr lang="zh-TW" altLang="en-US" smtClean="0"/>
              <a:t>‹#›</a:t>
            </a:fld>
            <a:endParaRPr lang="zh-TW" altLang="en-US"/>
          </a:p>
        </p:txBody>
      </p:sp>
    </p:spTree>
    <p:extLst>
      <p:ext uri="{BB962C8B-B14F-4D97-AF65-F5344CB8AC3E}">
        <p14:creationId xmlns:p14="http://schemas.microsoft.com/office/powerpoint/2010/main" val="3352124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7DF6757E-CB7F-4631-8614-F5D3165EA9C7}" type="datetime1">
              <a:rPr lang="zh-TW" altLang="en-US" smtClean="0"/>
              <a:t>2016/8/19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589C3AD-368B-4707-9394-EC179C784BFC}" type="slidenum">
              <a:rPr lang="zh-TW" altLang="en-US" smtClean="0"/>
              <a:t>‹#›</a:t>
            </a:fld>
            <a:endParaRPr lang="zh-TW" altLang="en-US"/>
          </a:p>
        </p:txBody>
      </p:sp>
    </p:spTree>
    <p:extLst>
      <p:ext uri="{BB962C8B-B14F-4D97-AF65-F5344CB8AC3E}">
        <p14:creationId xmlns:p14="http://schemas.microsoft.com/office/powerpoint/2010/main" val="3516800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F33AD9-A3DD-4D71-B9CD-9DDBAFDD4395}" type="datetime1">
              <a:rPr lang="zh-TW" altLang="en-US" smtClean="0"/>
              <a:t>2016/8/19</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9C3AD-368B-4707-9394-EC179C784BFC}" type="slidenum">
              <a:rPr lang="zh-TW" altLang="en-US" smtClean="0"/>
              <a:t>‹#›</a:t>
            </a:fld>
            <a:endParaRPr lang="zh-TW" altLang="en-US"/>
          </a:p>
        </p:txBody>
      </p:sp>
    </p:spTree>
    <p:extLst>
      <p:ext uri="{BB962C8B-B14F-4D97-AF65-F5344CB8AC3E}">
        <p14:creationId xmlns:p14="http://schemas.microsoft.com/office/powerpoint/2010/main" val="601218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9.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11.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12.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13.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14.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16.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1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image" Target="../media/image18.emf"/></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20.vml"/><Relationship Id="rId4" Type="http://schemas.openxmlformats.org/officeDocument/2006/relationships/image" Target="../media/image20.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21.vml"/><Relationship Id="rId4" Type="http://schemas.openxmlformats.org/officeDocument/2006/relationships/image" Target="../media/image22.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22.vml"/><Relationship Id="rId4" Type="http://schemas.openxmlformats.org/officeDocument/2006/relationships/image" Target="../media/image23.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23.vml"/><Relationship Id="rId4" Type="http://schemas.openxmlformats.org/officeDocument/2006/relationships/image" Target="../media/image24.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24.vml"/><Relationship Id="rId4" Type="http://schemas.openxmlformats.org/officeDocument/2006/relationships/image" Target="../media/image25.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25.vml"/><Relationship Id="rId4" Type="http://schemas.openxmlformats.org/officeDocument/2006/relationships/image" Target="../media/image26.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26.vml"/><Relationship Id="rId4" Type="http://schemas.openxmlformats.org/officeDocument/2006/relationships/image" Target="../media/image27.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emf"/></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27.vml"/><Relationship Id="rId4" Type="http://schemas.openxmlformats.org/officeDocument/2006/relationships/image" Target="../media/image28.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28.vml"/><Relationship Id="rId4" Type="http://schemas.openxmlformats.org/officeDocument/2006/relationships/image" Target="../media/image29.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4.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3.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vmlDrawing" Target="../drawings/vmlDrawing29.vml"/><Relationship Id="rId5" Type="http://schemas.openxmlformats.org/officeDocument/2006/relationships/image" Target="../media/image41.emf"/><Relationship Id="rId4" Type="http://schemas.openxmlformats.org/officeDocument/2006/relationships/oleObject" Target="../embeddings/oleObject29.bin"/></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30.vml"/><Relationship Id="rId4" Type="http://schemas.openxmlformats.org/officeDocument/2006/relationships/image" Target="../media/image42.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fontScale="90000"/>
          </a:bodyPr>
          <a:lstStyle/>
          <a:p>
            <a:r>
              <a:rPr lang="en-US" altLang="zh-TW" dirty="0"/>
              <a:t>Chapter 8 </a:t>
            </a:r>
            <a:br>
              <a:rPr lang="en-US" altLang="zh-TW" dirty="0"/>
            </a:br>
            <a:r>
              <a:rPr lang="en-US" altLang="zh-TW" dirty="0"/>
              <a:t>Mutually Independent Paths and Mutually Independent cycles</a:t>
            </a:r>
            <a:endParaRPr lang="zh-TW" altLang="en-US" dirty="0"/>
          </a:p>
        </p:txBody>
      </p:sp>
      <p:sp>
        <p:nvSpPr>
          <p:cNvPr id="4" name="投影片編號版面配置區 3"/>
          <p:cNvSpPr>
            <a:spLocks noGrp="1"/>
          </p:cNvSpPr>
          <p:nvPr>
            <p:ph type="sldNum" sz="quarter" idx="12"/>
          </p:nvPr>
        </p:nvSpPr>
        <p:spPr/>
        <p:txBody>
          <a:bodyPr/>
          <a:lstStyle/>
          <a:p>
            <a:fld id="{1589C3AD-368B-4707-9394-EC179C784BFC}" type="slidenum">
              <a:rPr lang="zh-TW" altLang="en-US" smtClean="0"/>
              <a:t>1</a:t>
            </a:fld>
            <a:endParaRPr lang="zh-TW" altLang="en-US"/>
          </a:p>
        </p:txBody>
      </p:sp>
    </p:spTree>
    <p:extLst>
      <p:ext uri="{BB962C8B-B14F-4D97-AF65-F5344CB8AC3E}">
        <p14:creationId xmlns:p14="http://schemas.microsoft.com/office/powerpoint/2010/main" val="1371149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116632"/>
            <a:ext cx="8229600" cy="2116832"/>
          </a:xfrm>
        </p:spPr>
        <p:txBody>
          <a:bodyPr>
            <a:normAutofit/>
          </a:bodyPr>
          <a:lstStyle/>
          <a:p>
            <a:pPr algn="just"/>
            <a:r>
              <a:rPr lang="en-US" altLang="zh-TW" sz="2200" dirty="0"/>
              <a:t>The graph in Figure 8-7 is a cubic 2-independent Hamiltonian connected graph. Suppose that some edge is faulty. Without loss of generality, let us assume that the edge joining vertices 16 and 20 is faulty, as shown in Figure 8-8.</a:t>
            </a:r>
            <a:endParaRPr lang="zh-TW" altLang="en-US" sz="22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文字方塊 5"/>
          <p:cNvSpPr txBox="1"/>
          <p:nvPr/>
        </p:nvSpPr>
        <p:spPr>
          <a:xfrm>
            <a:off x="4009891" y="6309320"/>
            <a:ext cx="1124219" cy="369332"/>
          </a:xfrm>
          <a:prstGeom prst="rect">
            <a:avLst/>
          </a:prstGeom>
          <a:noFill/>
        </p:spPr>
        <p:txBody>
          <a:bodyPr wrap="none" rtlCol="0">
            <a:spAutoFit/>
          </a:bodyPr>
          <a:lstStyle/>
          <a:p>
            <a:r>
              <a:rPr lang="en-US" altLang="zh-TW" dirty="0"/>
              <a:t>Figure 8-8</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10" name="物件 9"/>
          <p:cNvGraphicFramePr>
            <a:graphicFrameLocks noChangeAspect="1"/>
          </p:cNvGraphicFramePr>
          <p:nvPr>
            <p:extLst>
              <p:ext uri="{D42A27DB-BD31-4B8C-83A1-F6EECF244321}">
                <p14:modId xmlns:p14="http://schemas.microsoft.com/office/powerpoint/2010/main" val="1123588908"/>
              </p:ext>
            </p:extLst>
          </p:nvPr>
        </p:nvGraphicFramePr>
        <p:xfrm>
          <a:off x="1407245" y="1531684"/>
          <a:ext cx="6329511" cy="4724332"/>
        </p:xfrm>
        <a:graphic>
          <a:graphicData uri="http://schemas.openxmlformats.org/presentationml/2006/ole">
            <mc:AlternateContent xmlns:mc="http://schemas.openxmlformats.org/markup-compatibility/2006">
              <mc:Choice xmlns:v="urn:schemas-microsoft-com:vml" Requires="v">
                <p:oleObj spid="_x0000_s8315" r:id="rId3" imgW="6736080" imgH="4917186" progId="Microsoft">
                  <p:embed/>
                </p:oleObj>
              </mc:Choice>
              <mc:Fallback>
                <p:oleObj r:id="rId3" imgW="6736080" imgH="4917186" progId="Microsof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7245" y="1531684"/>
                        <a:ext cx="6329511" cy="4724332"/>
                      </a:xfrm>
                      <a:prstGeom prst="rect">
                        <a:avLst/>
                      </a:prstGeom>
                      <a:solidFill>
                        <a:srgbClr val="FFFFFF"/>
                      </a:solidFill>
                      <a:ln w="0">
                        <a:noFill/>
                        <a:miter lim="800000"/>
                        <a:headEnd/>
                        <a:tailEnd/>
                      </a:ln>
                    </p:spPr>
                  </p:pic>
                </p:oleObj>
              </mc:Fallback>
            </mc:AlternateContent>
          </a:graphicData>
        </a:graphic>
      </p:graphicFrame>
      <p:sp>
        <p:nvSpPr>
          <p:cNvPr id="11" name="投影片編號版面配置區 10"/>
          <p:cNvSpPr>
            <a:spLocks noGrp="1"/>
          </p:cNvSpPr>
          <p:nvPr>
            <p:ph type="sldNum" sz="quarter" idx="12"/>
          </p:nvPr>
        </p:nvSpPr>
        <p:spPr/>
        <p:txBody>
          <a:bodyPr/>
          <a:lstStyle/>
          <a:p>
            <a:fld id="{1589C3AD-368B-4707-9394-EC179C784BFC}" type="slidenum">
              <a:rPr lang="zh-TW" altLang="en-US" smtClean="0"/>
              <a:t>10</a:t>
            </a:fld>
            <a:endParaRPr lang="zh-TW" altLang="en-US"/>
          </a:p>
        </p:txBody>
      </p:sp>
    </p:spTree>
    <p:extLst>
      <p:ext uri="{BB962C8B-B14F-4D97-AF65-F5344CB8AC3E}">
        <p14:creationId xmlns:p14="http://schemas.microsoft.com/office/powerpoint/2010/main" val="1002667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116632"/>
            <a:ext cx="8229600" cy="2116832"/>
          </a:xfrm>
        </p:spPr>
        <p:txBody>
          <a:bodyPr>
            <a:normAutofit/>
          </a:bodyPr>
          <a:lstStyle/>
          <a:p>
            <a:pPr algn="just"/>
            <a:r>
              <a:rPr lang="en-US" altLang="zh-TW" sz="2200" dirty="0"/>
              <a:t>Since the graph is 2-independent Hamiltonian connected, there are 2-independent Hamiltonian paths joining between vertices 16 and 17 as shown in Figure 8-9.</a:t>
            </a:r>
            <a:endParaRPr lang="zh-TW" altLang="zh-TW" sz="22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文字方塊 5"/>
          <p:cNvSpPr txBox="1"/>
          <p:nvPr/>
        </p:nvSpPr>
        <p:spPr>
          <a:xfrm>
            <a:off x="4009891" y="6309320"/>
            <a:ext cx="1124219" cy="369332"/>
          </a:xfrm>
          <a:prstGeom prst="rect">
            <a:avLst/>
          </a:prstGeom>
          <a:noFill/>
        </p:spPr>
        <p:txBody>
          <a:bodyPr wrap="none" rtlCol="0">
            <a:spAutoFit/>
          </a:bodyPr>
          <a:lstStyle/>
          <a:p>
            <a:r>
              <a:rPr lang="en-US" altLang="zh-TW" dirty="0"/>
              <a:t>Figure 8-9</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11" name="物件 10"/>
          <p:cNvGraphicFramePr>
            <a:graphicFrameLocks noChangeAspect="1"/>
          </p:cNvGraphicFramePr>
          <p:nvPr>
            <p:extLst>
              <p:ext uri="{D42A27DB-BD31-4B8C-83A1-F6EECF244321}">
                <p14:modId xmlns:p14="http://schemas.microsoft.com/office/powerpoint/2010/main" val="2480967021"/>
              </p:ext>
            </p:extLst>
          </p:nvPr>
        </p:nvGraphicFramePr>
        <p:xfrm>
          <a:off x="350032" y="1725538"/>
          <a:ext cx="8443936" cy="4295750"/>
        </p:xfrm>
        <a:graphic>
          <a:graphicData uri="http://schemas.openxmlformats.org/presentationml/2006/ole">
            <mc:AlternateContent xmlns:mc="http://schemas.openxmlformats.org/markup-compatibility/2006">
              <mc:Choice xmlns:v="urn:schemas-microsoft-com:vml" Requires="v">
                <p:oleObj spid="_x0000_s9339" r:id="rId3" imgW="8243697" imgH="4223766" progId="Microsoft">
                  <p:embed/>
                </p:oleObj>
              </mc:Choice>
              <mc:Fallback>
                <p:oleObj r:id="rId3" imgW="8243697" imgH="4223766" progId="Microsof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032" y="1725538"/>
                        <a:ext cx="8443936" cy="4295750"/>
                      </a:xfrm>
                      <a:prstGeom prst="rect">
                        <a:avLst/>
                      </a:prstGeom>
                      <a:solidFill>
                        <a:srgbClr val="FFFFFF"/>
                      </a:solidFill>
                      <a:ln w="0">
                        <a:noFill/>
                        <a:miter lim="800000"/>
                        <a:headEnd/>
                        <a:tailEnd/>
                      </a:ln>
                    </p:spPr>
                  </p:pic>
                </p:oleObj>
              </mc:Fallback>
            </mc:AlternateContent>
          </a:graphicData>
        </a:graphic>
      </p:graphicFrame>
      <p:sp>
        <p:nvSpPr>
          <p:cNvPr id="12" name="投影片編號版面配置區 11"/>
          <p:cNvSpPr>
            <a:spLocks noGrp="1"/>
          </p:cNvSpPr>
          <p:nvPr>
            <p:ph type="sldNum" sz="quarter" idx="12"/>
          </p:nvPr>
        </p:nvSpPr>
        <p:spPr/>
        <p:txBody>
          <a:bodyPr/>
          <a:lstStyle/>
          <a:p>
            <a:fld id="{1589C3AD-368B-4707-9394-EC179C784BFC}" type="slidenum">
              <a:rPr lang="zh-TW" altLang="en-US" smtClean="0"/>
              <a:t>11</a:t>
            </a:fld>
            <a:endParaRPr lang="zh-TW" altLang="en-US"/>
          </a:p>
        </p:txBody>
      </p:sp>
    </p:spTree>
    <p:extLst>
      <p:ext uri="{BB962C8B-B14F-4D97-AF65-F5344CB8AC3E}">
        <p14:creationId xmlns:p14="http://schemas.microsoft.com/office/powerpoint/2010/main" val="1524845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116632"/>
            <a:ext cx="8229600" cy="2116832"/>
          </a:xfrm>
        </p:spPr>
        <p:txBody>
          <a:bodyPr>
            <a:normAutofit/>
          </a:bodyPr>
          <a:lstStyle/>
          <a:p>
            <a:pPr algn="just"/>
            <a:r>
              <a:rPr lang="en-US" altLang="zh-TW" sz="2200" dirty="0"/>
              <a:t>Note that vertex 17 is adjacent to vertex 16. One Hamiltonian path, the blue one, uses the edge (16,20) and the other Hamiltonian path, the yellow one, use the edge (16,1). Adding the blue edge (16, 17) to the yellow Hamiltonian path will result in a fault-free Hamiltonian cycle (Figure 8-10).</a:t>
            </a:r>
            <a:endParaRPr lang="zh-TW" altLang="zh-TW" sz="22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文字方塊 5"/>
          <p:cNvSpPr txBox="1"/>
          <p:nvPr/>
        </p:nvSpPr>
        <p:spPr>
          <a:xfrm>
            <a:off x="4009891" y="6309320"/>
            <a:ext cx="1241237" cy="369332"/>
          </a:xfrm>
          <a:prstGeom prst="rect">
            <a:avLst/>
          </a:prstGeom>
          <a:noFill/>
        </p:spPr>
        <p:txBody>
          <a:bodyPr wrap="none" rtlCol="0">
            <a:spAutoFit/>
          </a:bodyPr>
          <a:lstStyle/>
          <a:p>
            <a:r>
              <a:rPr lang="en-US" altLang="zh-TW" dirty="0"/>
              <a:t>Figure 8-10</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12" name="物件 11"/>
          <p:cNvGraphicFramePr>
            <a:graphicFrameLocks noChangeAspect="1"/>
          </p:cNvGraphicFramePr>
          <p:nvPr>
            <p:extLst>
              <p:ext uri="{D42A27DB-BD31-4B8C-83A1-F6EECF244321}">
                <p14:modId xmlns:p14="http://schemas.microsoft.com/office/powerpoint/2010/main" val="1485637410"/>
              </p:ext>
            </p:extLst>
          </p:nvPr>
        </p:nvGraphicFramePr>
        <p:xfrm>
          <a:off x="1691995" y="1906024"/>
          <a:ext cx="5760011" cy="4331288"/>
        </p:xfrm>
        <a:graphic>
          <a:graphicData uri="http://schemas.openxmlformats.org/presentationml/2006/ole">
            <mc:AlternateContent xmlns:mc="http://schemas.openxmlformats.org/markup-compatibility/2006">
              <mc:Choice xmlns:v="urn:schemas-microsoft-com:vml" Requires="v">
                <p:oleObj spid="_x0000_s10363" r:id="rId3" imgW="7961757" imgH="5841492" progId="Microsoft">
                  <p:embed/>
                </p:oleObj>
              </mc:Choice>
              <mc:Fallback>
                <p:oleObj r:id="rId3" imgW="7961757" imgH="5841492" progId="Microsof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995" y="1906024"/>
                        <a:ext cx="5760011" cy="4331288"/>
                      </a:xfrm>
                      <a:prstGeom prst="rect">
                        <a:avLst/>
                      </a:prstGeom>
                      <a:solidFill>
                        <a:srgbClr val="FFFFFF"/>
                      </a:solidFill>
                      <a:ln w="0">
                        <a:noFill/>
                        <a:miter lim="800000"/>
                        <a:headEnd/>
                        <a:tailEnd/>
                      </a:ln>
                    </p:spPr>
                  </p:pic>
                </p:oleObj>
              </mc:Fallback>
            </mc:AlternateContent>
          </a:graphicData>
        </a:graphic>
      </p:graphicFrame>
      <p:sp>
        <p:nvSpPr>
          <p:cNvPr id="13" name="投影片編號版面配置區 12"/>
          <p:cNvSpPr>
            <a:spLocks noGrp="1"/>
          </p:cNvSpPr>
          <p:nvPr>
            <p:ph type="sldNum" sz="quarter" idx="12"/>
          </p:nvPr>
        </p:nvSpPr>
        <p:spPr/>
        <p:txBody>
          <a:bodyPr/>
          <a:lstStyle/>
          <a:p>
            <a:fld id="{1589C3AD-368B-4707-9394-EC179C784BFC}" type="slidenum">
              <a:rPr lang="zh-TW" altLang="en-US" smtClean="0"/>
              <a:t>12</a:t>
            </a:fld>
            <a:endParaRPr lang="zh-TW" altLang="en-US"/>
          </a:p>
        </p:txBody>
      </p:sp>
    </p:spTree>
    <p:extLst>
      <p:ext uri="{BB962C8B-B14F-4D97-AF65-F5344CB8AC3E}">
        <p14:creationId xmlns:p14="http://schemas.microsoft.com/office/powerpoint/2010/main" val="3061858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116632"/>
            <a:ext cx="8229600" cy="2116832"/>
          </a:xfrm>
        </p:spPr>
        <p:txBody>
          <a:bodyPr>
            <a:normAutofit/>
          </a:bodyPr>
          <a:lstStyle/>
          <a:p>
            <a:r>
              <a:rPr lang="en-US" altLang="zh-TW" sz="2200" dirty="0"/>
              <a:t>Suppose that some vertex is faulty. Without loss of generality, let us assume that vertex 1 is faulty as shown in Figure 8-11.</a:t>
            </a:r>
            <a:endParaRPr lang="zh-TW" altLang="zh-TW" sz="22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文字方塊 5"/>
          <p:cNvSpPr txBox="1"/>
          <p:nvPr/>
        </p:nvSpPr>
        <p:spPr>
          <a:xfrm>
            <a:off x="4009891" y="6309320"/>
            <a:ext cx="1241237" cy="369332"/>
          </a:xfrm>
          <a:prstGeom prst="rect">
            <a:avLst/>
          </a:prstGeom>
          <a:noFill/>
        </p:spPr>
        <p:txBody>
          <a:bodyPr wrap="none" rtlCol="0">
            <a:spAutoFit/>
          </a:bodyPr>
          <a:lstStyle/>
          <a:p>
            <a:r>
              <a:rPr lang="en-US" altLang="zh-TW" dirty="0"/>
              <a:t>Figure 8-11</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13" name="物件 12"/>
          <p:cNvGraphicFramePr>
            <a:graphicFrameLocks noChangeAspect="1"/>
          </p:cNvGraphicFramePr>
          <p:nvPr>
            <p:extLst>
              <p:ext uri="{D42A27DB-BD31-4B8C-83A1-F6EECF244321}">
                <p14:modId xmlns:p14="http://schemas.microsoft.com/office/powerpoint/2010/main" val="3722537017"/>
              </p:ext>
            </p:extLst>
          </p:nvPr>
        </p:nvGraphicFramePr>
        <p:xfrm>
          <a:off x="1227225" y="1124744"/>
          <a:ext cx="6689551" cy="4993065"/>
        </p:xfrm>
        <a:graphic>
          <a:graphicData uri="http://schemas.openxmlformats.org/presentationml/2006/ole">
            <mc:AlternateContent xmlns:mc="http://schemas.openxmlformats.org/markup-compatibility/2006">
              <mc:Choice xmlns:v="urn:schemas-microsoft-com:vml" Requires="v">
                <p:oleObj spid="_x0000_s11387" r:id="rId3" imgW="7961757" imgH="5798820" progId="Microsoft">
                  <p:embed/>
                </p:oleObj>
              </mc:Choice>
              <mc:Fallback>
                <p:oleObj r:id="rId3" imgW="7961757" imgH="5798820" progId="Microsof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7225" y="1124744"/>
                        <a:ext cx="6689551" cy="4993065"/>
                      </a:xfrm>
                      <a:prstGeom prst="rect">
                        <a:avLst/>
                      </a:prstGeom>
                      <a:solidFill>
                        <a:srgbClr val="FFFFFF"/>
                      </a:solidFill>
                      <a:ln w="0">
                        <a:noFill/>
                        <a:miter lim="800000"/>
                        <a:headEnd/>
                        <a:tailEnd/>
                      </a:ln>
                    </p:spPr>
                  </p:pic>
                </p:oleObj>
              </mc:Fallback>
            </mc:AlternateContent>
          </a:graphicData>
        </a:graphic>
      </p:graphicFrame>
      <p:sp>
        <p:nvSpPr>
          <p:cNvPr id="14" name="投影片編號版面配置區 13"/>
          <p:cNvSpPr>
            <a:spLocks noGrp="1"/>
          </p:cNvSpPr>
          <p:nvPr>
            <p:ph type="sldNum" sz="quarter" idx="12"/>
          </p:nvPr>
        </p:nvSpPr>
        <p:spPr/>
        <p:txBody>
          <a:bodyPr/>
          <a:lstStyle/>
          <a:p>
            <a:fld id="{1589C3AD-368B-4707-9394-EC179C784BFC}" type="slidenum">
              <a:rPr lang="zh-TW" altLang="en-US" smtClean="0"/>
              <a:t>13</a:t>
            </a:fld>
            <a:endParaRPr lang="zh-TW" altLang="en-US"/>
          </a:p>
        </p:txBody>
      </p:sp>
    </p:spTree>
    <p:extLst>
      <p:ext uri="{BB962C8B-B14F-4D97-AF65-F5344CB8AC3E}">
        <p14:creationId xmlns:p14="http://schemas.microsoft.com/office/powerpoint/2010/main" val="1474654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116632"/>
            <a:ext cx="8229600" cy="2116832"/>
          </a:xfrm>
        </p:spPr>
        <p:txBody>
          <a:bodyPr>
            <a:normAutofit/>
          </a:bodyPr>
          <a:lstStyle/>
          <a:p>
            <a:pPr algn="just"/>
            <a:r>
              <a:rPr lang="en-US" altLang="zh-TW" sz="2200" dirty="0"/>
              <a:t>Since the graph is 2-independent Hamiltonian connected, there are 2-independent Hamiltonian paths joining between vertices 1 and 17, as shown in Figure 8-12.</a:t>
            </a:r>
            <a:endParaRPr lang="zh-TW" altLang="zh-TW" sz="22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文字方塊 5"/>
          <p:cNvSpPr txBox="1"/>
          <p:nvPr/>
        </p:nvSpPr>
        <p:spPr>
          <a:xfrm>
            <a:off x="4009891" y="6309320"/>
            <a:ext cx="1241237" cy="369332"/>
          </a:xfrm>
          <a:prstGeom prst="rect">
            <a:avLst/>
          </a:prstGeom>
          <a:noFill/>
        </p:spPr>
        <p:txBody>
          <a:bodyPr wrap="none" rtlCol="0">
            <a:spAutoFit/>
          </a:bodyPr>
          <a:lstStyle/>
          <a:p>
            <a:r>
              <a:rPr lang="en-US" altLang="zh-TW" dirty="0"/>
              <a:t>Figure 8-12</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14" name="物件 13"/>
          <p:cNvGraphicFramePr>
            <a:graphicFrameLocks noChangeAspect="1"/>
          </p:cNvGraphicFramePr>
          <p:nvPr>
            <p:extLst>
              <p:ext uri="{D42A27DB-BD31-4B8C-83A1-F6EECF244321}">
                <p14:modId xmlns:p14="http://schemas.microsoft.com/office/powerpoint/2010/main" val="1454246715"/>
              </p:ext>
            </p:extLst>
          </p:nvPr>
        </p:nvGraphicFramePr>
        <p:xfrm>
          <a:off x="391121" y="1529668"/>
          <a:ext cx="8361759" cy="4594908"/>
        </p:xfrm>
        <a:graphic>
          <a:graphicData uri="http://schemas.openxmlformats.org/presentationml/2006/ole">
            <mc:AlternateContent xmlns:mc="http://schemas.openxmlformats.org/markup-compatibility/2006">
              <mc:Choice xmlns:v="urn:schemas-microsoft-com:vml" Requires="v">
                <p:oleObj spid="_x0000_s12410" r:id="rId3" imgW="8243697" imgH="4524756" progId="Microsoft">
                  <p:embed/>
                </p:oleObj>
              </mc:Choice>
              <mc:Fallback>
                <p:oleObj r:id="rId3" imgW="8243697" imgH="4524756" progId="Microsof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121" y="1529668"/>
                        <a:ext cx="8361759" cy="4594908"/>
                      </a:xfrm>
                      <a:prstGeom prst="rect">
                        <a:avLst/>
                      </a:prstGeom>
                      <a:solidFill>
                        <a:srgbClr val="FFFFFF"/>
                      </a:solidFill>
                      <a:ln w="0">
                        <a:noFill/>
                        <a:miter lim="800000"/>
                        <a:headEnd/>
                        <a:tailEnd/>
                      </a:ln>
                    </p:spPr>
                  </p:pic>
                </p:oleObj>
              </mc:Fallback>
            </mc:AlternateContent>
          </a:graphicData>
        </a:graphic>
      </p:graphicFrame>
      <p:sp>
        <p:nvSpPr>
          <p:cNvPr id="15" name="投影片編號版面配置區 14"/>
          <p:cNvSpPr>
            <a:spLocks noGrp="1"/>
          </p:cNvSpPr>
          <p:nvPr>
            <p:ph type="sldNum" sz="quarter" idx="12"/>
          </p:nvPr>
        </p:nvSpPr>
        <p:spPr/>
        <p:txBody>
          <a:bodyPr/>
          <a:lstStyle/>
          <a:p>
            <a:fld id="{1589C3AD-368B-4707-9394-EC179C784BFC}" type="slidenum">
              <a:rPr lang="zh-TW" altLang="en-US" smtClean="0"/>
              <a:t>14</a:t>
            </a:fld>
            <a:endParaRPr lang="zh-TW" altLang="en-US"/>
          </a:p>
        </p:txBody>
      </p:sp>
    </p:spTree>
    <p:extLst>
      <p:ext uri="{BB962C8B-B14F-4D97-AF65-F5344CB8AC3E}">
        <p14:creationId xmlns:p14="http://schemas.microsoft.com/office/powerpoint/2010/main" val="3291634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物件 14"/>
          <p:cNvGraphicFramePr>
            <a:graphicFrameLocks noChangeAspect="1"/>
          </p:cNvGraphicFramePr>
          <p:nvPr>
            <p:extLst>
              <p:ext uri="{D42A27DB-BD31-4B8C-83A1-F6EECF244321}">
                <p14:modId xmlns:p14="http://schemas.microsoft.com/office/powerpoint/2010/main" val="3191188079"/>
              </p:ext>
            </p:extLst>
          </p:nvPr>
        </p:nvGraphicFramePr>
        <p:xfrm>
          <a:off x="1547664" y="1972401"/>
          <a:ext cx="6120680" cy="4624951"/>
        </p:xfrm>
        <a:graphic>
          <a:graphicData uri="http://schemas.openxmlformats.org/presentationml/2006/ole">
            <mc:AlternateContent xmlns:mc="http://schemas.openxmlformats.org/markup-compatibility/2006">
              <mc:Choice xmlns:v="urn:schemas-microsoft-com:vml" Requires="v">
                <p:oleObj spid="_x0000_s13434" r:id="rId3" imgW="7919085" imgH="5813298" progId="Microsoft">
                  <p:embed/>
                </p:oleObj>
              </mc:Choice>
              <mc:Fallback>
                <p:oleObj r:id="rId3" imgW="7919085" imgH="5813298" progId="Microsof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1972401"/>
                        <a:ext cx="6120680" cy="4624951"/>
                      </a:xfrm>
                      <a:prstGeom prst="rect">
                        <a:avLst/>
                      </a:prstGeom>
                      <a:solidFill>
                        <a:srgbClr val="FFFFFF"/>
                      </a:solidFill>
                      <a:ln w="0">
                        <a:noFill/>
                        <a:miter lim="800000"/>
                        <a:headEnd/>
                        <a:tailEnd/>
                      </a:ln>
                    </p:spPr>
                  </p:pic>
                </p:oleObj>
              </mc:Fallback>
            </mc:AlternateContent>
          </a:graphicData>
        </a:graphic>
      </p:graphicFrame>
      <p:sp>
        <p:nvSpPr>
          <p:cNvPr id="3" name="內容版面配置區 2"/>
          <p:cNvSpPr>
            <a:spLocks noGrp="1"/>
          </p:cNvSpPr>
          <p:nvPr>
            <p:ph idx="1"/>
          </p:nvPr>
        </p:nvSpPr>
        <p:spPr>
          <a:xfrm>
            <a:off x="467544" y="116632"/>
            <a:ext cx="8229600" cy="2116832"/>
          </a:xfrm>
        </p:spPr>
        <p:txBody>
          <a:bodyPr>
            <a:normAutofit/>
          </a:bodyPr>
          <a:lstStyle/>
          <a:p>
            <a:pPr algn="just"/>
            <a:r>
              <a:rPr lang="en-US" altLang="zh-TW" sz="2200" dirty="0"/>
              <a:t>Note that vertex 16 is a common neighbor of vertex 1 and vertex 17. One Hamiltonian path, the dotted blue one, includes the edge (1,16) and excludes the edge (16,17). Conversely, a fault-free Hamiltonian cycle with the faulty vertex 1 can be formed by excluding the edge (1,16) and including the light blue edge (16,17). See Figure 8-13.</a:t>
            </a:r>
            <a:endParaRPr lang="zh-TW" altLang="zh-TW" sz="22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文字方塊 5"/>
          <p:cNvSpPr txBox="1"/>
          <p:nvPr/>
        </p:nvSpPr>
        <p:spPr>
          <a:xfrm>
            <a:off x="4009891" y="6444044"/>
            <a:ext cx="1241237" cy="369332"/>
          </a:xfrm>
          <a:prstGeom prst="rect">
            <a:avLst/>
          </a:prstGeom>
          <a:noFill/>
        </p:spPr>
        <p:txBody>
          <a:bodyPr wrap="none" rtlCol="0">
            <a:spAutoFit/>
          </a:bodyPr>
          <a:lstStyle/>
          <a:p>
            <a:r>
              <a:rPr lang="en-US" altLang="zh-TW" dirty="0"/>
              <a:t>Figure 8-13</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6" name="投影片編號版面配置區 15"/>
          <p:cNvSpPr>
            <a:spLocks noGrp="1"/>
          </p:cNvSpPr>
          <p:nvPr>
            <p:ph type="sldNum" sz="quarter" idx="12"/>
          </p:nvPr>
        </p:nvSpPr>
        <p:spPr/>
        <p:txBody>
          <a:bodyPr/>
          <a:lstStyle/>
          <a:p>
            <a:fld id="{1589C3AD-368B-4707-9394-EC179C784BFC}" type="slidenum">
              <a:rPr lang="zh-TW" altLang="en-US" smtClean="0"/>
              <a:t>15</a:t>
            </a:fld>
            <a:endParaRPr lang="zh-TW" altLang="en-US"/>
          </a:p>
        </p:txBody>
      </p:sp>
    </p:spTree>
    <p:extLst>
      <p:ext uri="{BB962C8B-B14F-4D97-AF65-F5344CB8AC3E}">
        <p14:creationId xmlns:p14="http://schemas.microsoft.com/office/powerpoint/2010/main" val="3836336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1088740"/>
            <a:ext cx="8229600" cy="4680520"/>
          </a:xfrm>
        </p:spPr>
        <p:txBody>
          <a:bodyPr>
            <a:normAutofit/>
          </a:bodyPr>
          <a:lstStyle/>
          <a:p>
            <a:pPr algn="just"/>
            <a:r>
              <a:rPr lang="en-US" altLang="zh-TW" sz="2200" dirty="0"/>
              <a:t>Now, let us discuss some interesting examples. We have seen that the graph in Figure 8-1 is 2-independent Hamiltonian connected. Thus, it is Hamiltonian connected and 1-fault tolerant Hamiltonian. Note that this graph is globally 3*-connected. By trial and error, we can check that the graph is 2-independent Hamiltonian connected.</a:t>
            </a:r>
          </a:p>
          <a:p>
            <a:pPr algn="just"/>
            <a:endParaRPr lang="en-US" altLang="zh-TW" sz="2200" dirty="0"/>
          </a:p>
          <a:p>
            <a:pPr algn="just"/>
            <a:r>
              <a:rPr lang="en-US" altLang="zh-TW" sz="2200" dirty="0"/>
              <a:t>The graph in Figure 8-14 is Hamiltonian connected, 1-fault tolerant Hamiltonian, and globally 3*-connected. However, this graph is not 2-independent Hamiltonian connected.</a:t>
            </a:r>
            <a:endParaRPr lang="zh-TW" altLang="zh-TW" sz="22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4" name="投影片編號版面配置區 13"/>
          <p:cNvSpPr>
            <a:spLocks noGrp="1"/>
          </p:cNvSpPr>
          <p:nvPr>
            <p:ph type="sldNum" sz="quarter" idx="12"/>
          </p:nvPr>
        </p:nvSpPr>
        <p:spPr/>
        <p:txBody>
          <a:bodyPr/>
          <a:lstStyle/>
          <a:p>
            <a:fld id="{1589C3AD-368B-4707-9394-EC179C784BFC}" type="slidenum">
              <a:rPr lang="zh-TW" altLang="en-US" smtClean="0"/>
              <a:t>16</a:t>
            </a:fld>
            <a:endParaRPr lang="zh-TW" altLang="en-US"/>
          </a:p>
        </p:txBody>
      </p:sp>
    </p:spTree>
    <p:extLst>
      <p:ext uri="{BB962C8B-B14F-4D97-AF65-F5344CB8AC3E}">
        <p14:creationId xmlns:p14="http://schemas.microsoft.com/office/powerpoint/2010/main" val="2247935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文字方塊 5"/>
          <p:cNvSpPr txBox="1"/>
          <p:nvPr/>
        </p:nvSpPr>
        <p:spPr>
          <a:xfrm>
            <a:off x="4009891" y="6444044"/>
            <a:ext cx="1241237" cy="369332"/>
          </a:xfrm>
          <a:prstGeom prst="rect">
            <a:avLst/>
          </a:prstGeom>
          <a:noFill/>
        </p:spPr>
        <p:txBody>
          <a:bodyPr wrap="none" rtlCol="0">
            <a:spAutoFit/>
          </a:bodyPr>
          <a:lstStyle/>
          <a:p>
            <a:r>
              <a:rPr lang="en-US" altLang="zh-TW" dirty="0"/>
              <a:t>Figure 8-14</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17" name="物件 16"/>
          <p:cNvGraphicFramePr>
            <a:graphicFrameLocks noChangeAspect="1"/>
          </p:cNvGraphicFramePr>
          <p:nvPr>
            <p:extLst>
              <p:ext uri="{D42A27DB-BD31-4B8C-83A1-F6EECF244321}">
                <p14:modId xmlns:p14="http://schemas.microsoft.com/office/powerpoint/2010/main" val="3783110199"/>
              </p:ext>
            </p:extLst>
          </p:nvPr>
        </p:nvGraphicFramePr>
        <p:xfrm>
          <a:off x="2045606" y="677838"/>
          <a:ext cx="5052789" cy="5502325"/>
        </p:xfrm>
        <a:graphic>
          <a:graphicData uri="http://schemas.openxmlformats.org/presentationml/2006/ole">
            <mc:AlternateContent xmlns:mc="http://schemas.openxmlformats.org/markup-compatibility/2006">
              <mc:Choice xmlns:v="urn:schemas-microsoft-com:vml" Requires="v">
                <p:oleObj spid="_x0000_s15481" r:id="rId3" imgW="4515993" imgH="4653534" progId="Microsoft">
                  <p:embed/>
                </p:oleObj>
              </mc:Choice>
              <mc:Fallback>
                <p:oleObj r:id="rId3" imgW="4515993" imgH="4653534" progId="Microsof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5606" y="677838"/>
                        <a:ext cx="5052789" cy="5502325"/>
                      </a:xfrm>
                      <a:prstGeom prst="rect">
                        <a:avLst/>
                      </a:prstGeom>
                      <a:solidFill>
                        <a:srgbClr val="FFFFFF"/>
                      </a:solidFill>
                      <a:ln w="0">
                        <a:noFill/>
                        <a:miter lim="800000"/>
                        <a:headEnd/>
                        <a:tailEnd/>
                      </a:ln>
                    </p:spPr>
                  </p:pic>
                </p:oleObj>
              </mc:Fallback>
            </mc:AlternateContent>
          </a:graphicData>
        </a:graphic>
      </p:graphicFrame>
      <p:sp>
        <p:nvSpPr>
          <p:cNvPr id="18" name="投影片編號版面配置區 17"/>
          <p:cNvSpPr>
            <a:spLocks noGrp="1"/>
          </p:cNvSpPr>
          <p:nvPr>
            <p:ph type="sldNum" sz="quarter" idx="12"/>
          </p:nvPr>
        </p:nvSpPr>
        <p:spPr/>
        <p:txBody>
          <a:bodyPr/>
          <a:lstStyle/>
          <a:p>
            <a:fld id="{1589C3AD-368B-4707-9394-EC179C784BFC}" type="slidenum">
              <a:rPr lang="zh-TW" altLang="en-US" smtClean="0"/>
              <a:t>17</a:t>
            </a:fld>
            <a:endParaRPr lang="zh-TW" altLang="en-US"/>
          </a:p>
        </p:txBody>
      </p:sp>
    </p:spTree>
    <p:extLst>
      <p:ext uri="{BB962C8B-B14F-4D97-AF65-F5344CB8AC3E}">
        <p14:creationId xmlns:p14="http://schemas.microsoft.com/office/powerpoint/2010/main" val="2187083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116632"/>
            <a:ext cx="8229600" cy="2116832"/>
          </a:xfrm>
        </p:spPr>
        <p:txBody>
          <a:bodyPr>
            <a:normAutofit fontScale="92500" lnSpcReduction="20000"/>
          </a:bodyPr>
          <a:lstStyle/>
          <a:p>
            <a:pPr algn="just"/>
            <a:r>
              <a:rPr lang="en-US" altLang="zh-TW" sz="2400" dirty="0"/>
              <a:t>To prove this fact, consider the beginning vertex and the ending vertex labeled in Figure 8-14. Note that the two terminal vertices are adjacent. This means the Hamiltonian paths are uniquely determined by the second vertex. Thus, we have two Hamiltonian paths shown in Figure 8-15. Obviously, these two Hamiltonian paths are not independent. Thus, the graph is not 2-independent Hamiltonian connected.</a:t>
            </a:r>
            <a:endParaRPr lang="zh-TW" altLang="zh-TW" sz="22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文字方塊 5"/>
          <p:cNvSpPr txBox="1"/>
          <p:nvPr/>
        </p:nvSpPr>
        <p:spPr>
          <a:xfrm>
            <a:off x="4009891" y="5949280"/>
            <a:ext cx="1241237" cy="369332"/>
          </a:xfrm>
          <a:prstGeom prst="rect">
            <a:avLst/>
          </a:prstGeom>
          <a:noFill/>
        </p:spPr>
        <p:txBody>
          <a:bodyPr wrap="none" rtlCol="0">
            <a:spAutoFit/>
          </a:bodyPr>
          <a:lstStyle/>
          <a:p>
            <a:r>
              <a:rPr lang="en-US" altLang="zh-TW" dirty="0"/>
              <a:t>Figure 8-15</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16" name="物件 15"/>
          <p:cNvGraphicFramePr>
            <a:graphicFrameLocks noChangeAspect="1"/>
          </p:cNvGraphicFramePr>
          <p:nvPr>
            <p:extLst>
              <p:ext uri="{D42A27DB-BD31-4B8C-83A1-F6EECF244321}">
                <p14:modId xmlns:p14="http://schemas.microsoft.com/office/powerpoint/2010/main" val="2151855750"/>
              </p:ext>
            </p:extLst>
          </p:nvPr>
        </p:nvGraphicFramePr>
        <p:xfrm>
          <a:off x="467135" y="2492896"/>
          <a:ext cx="8209731" cy="3009600"/>
        </p:xfrm>
        <a:graphic>
          <a:graphicData uri="http://schemas.openxmlformats.org/presentationml/2006/ole">
            <mc:AlternateContent xmlns:mc="http://schemas.openxmlformats.org/markup-compatibility/2006">
              <mc:Choice xmlns:v="urn:schemas-microsoft-com:vml" Requires="v">
                <p:oleObj spid="_x0000_s14457" r:id="rId3" imgW="6526530" imgH="2497455" progId="Microsoft">
                  <p:embed/>
                </p:oleObj>
              </mc:Choice>
              <mc:Fallback>
                <p:oleObj r:id="rId3" imgW="6526530" imgH="2497455" progId="Microsof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135" y="2492896"/>
                        <a:ext cx="8209731" cy="3009600"/>
                      </a:xfrm>
                      <a:prstGeom prst="rect">
                        <a:avLst/>
                      </a:prstGeom>
                      <a:solidFill>
                        <a:srgbClr val="FFFFFF"/>
                      </a:solidFill>
                      <a:ln w="0">
                        <a:noFill/>
                        <a:miter lim="800000"/>
                        <a:headEnd/>
                        <a:tailEnd/>
                      </a:ln>
                    </p:spPr>
                  </p:pic>
                </p:oleObj>
              </mc:Fallback>
            </mc:AlternateContent>
          </a:graphicData>
        </a:graphic>
      </p:graphicFrame>
      <p:sp>
        <p:nvSpPr>
          <p:cNvPr id="17" name="投影片編號版面配置區 16"/>
          <p:cNvSpPr>
            <a:spLocks noGrp="1"/>
          </p:cNvSpPr>
          <p:nvPr>
            <p:ph type="sldNum" sz="quarter" idx="12"/>
          </p:nvPr>
        </p:nvSpPr>
        <p:spPr/>
        <p:txBody>
          <a:bodyPr/>
          <a:lstStyle/>
          <a:p>
            <a:fld id="{1589C3AD-368B-4707-9394-EC179C784BFC}" type="slidenum">
              <a:rPr lang="zh-TW" altLang="en-US" smtClean="0"/>
              <a:t>18</a:t>
            </a:fld>
            <a:endParaRPr lang="zh-TW" altLang="en-US"/>
          </a:p>
        </p:txBody>
      </p:sp>
    </p:spTree>
    <p:extLst>
      <p:ext uri="{BB962C8B-B14F-4D97-AF65-F5344CB8AC3E}">
        <p14:creationId xmlns:p14="http://schemas.microsoft.com/office/powerpoint/2010/main" val="859284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116632"/>
            <a:ext cx="8229600" cy="2116832"/>
          </a:xfrm>
        </p:spPr>
        <p:txBody>
          <a:bodyPr>
            <a:normAutofit/>
          </a:bodyPr>
          <a:lstStyle/>
          <a:p>
            <a:r>
              <a:rPr lang="en-US" altLang="zh-TW" sz="2200" dirty="0"/>
              <a:t>Now, consider the graph in Figure 8-16.</a:t>
            </a:r>
            <a:endParaRPr lang="zh-TW" altLang="zh-TW" sz="22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文字方塊 5"/>
          <p:cNvSpPr txBox="1"/>
          <p:nvPr/>
        </p:nvSpPr>
        <p:spPr>
          <a:xfrm>
            <a:off x="4009891" y="6444044"/>
            <a:ext cx="1241237" cy="369332"/>
          </a:xfrm>
          <a:prstGeom prst="rect">
            <a:avLst/>
          </a:prstGeom>
          <a:noFill/>
        </p:spPr>
        <p:txBody>
          <a:bodyPr wrap="none" rtlCol="0">
            <a:spAutoFit/>
          </a:bodyPr>
          <a:lstStyle/>
          <a:p>
            <a:r>
              <a:rPr lang="en-US" altLang="zh-TW" dirty="0"/>
              <a:t>Figure 8-16</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17" name="物件 16"/>
          <p:cNvGraphicFramePr>
            <a:graphicFrameLocks noChangeAspect="1"/>
          </p:cNvGraphicFramePr>
          <p:nvPr>
            <p:extLst>
              <p:ext uri="{D42A27DB-BD31-4B8C-83A1-F6EECF244321}">
                <p14:modId xmlns:p14="http://schemas.microsoft.com/office/powerpoint/2010/main" val="849798116"/>
              </p:ext>
            </p:extLst>
          </p:nvPr>
        </p:nvGraphicFramePr>
        <p:xfrm>
          <a:off x="1361145" y="718039"/>
          <a:ext cx="6421710" cy="5421923"/>
        </p:xfrm>
        <a:graphic>
          <a:graphicData uri="http://schemas.openxmlformats.org/presentationml/2006/ole">
            <mc:AlternateContent xmlns:mc="http://schemas.openxmlformats.org/markup-compatibility/2006">
              <mc:Choice xmlns:v="urn:schemas-microsoft-com:vml" Requires="v">
                <p:oleObj spid="_x0000_s17529" r:id="rId3" imgW="4993005" imgH="4069080" progId="Microsoft">
                  <p:embed/>
                </p:oleObj>
              </mc:Choice>
              <mc:Fallback>
                <p:oleObj r:id="rId3" imgW="4993005" imgH="4069080" progId="Microsof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1145" y="718039"/>
                        <a:ext cx="6421710" cy="5421923"/>
                      </a:xfrm>
                      <a:prstGeom prst="rect">
                        <a:avLst/>
                      </a:prstGeom>
                      <a:solidFill>
                        <a:srgbClr val="FFFFFF"/>
                      </a:solidFill>
                      <a:ln w="0">
                        <a:noFill/>
                        <a:miter lim="800000"/>
                        <a:headEnd/>
                        <a:tailEnd/>
                      </a:ln>
                    </p:spPr>
                  </p:pic>
                </p:oleObj>
              </mc:Fallback>
            </mc:AlternateContent>
          </a:graphicData>
        </a:graphic>
      </p:graphicFrame>
      <p:sp>
        <p:nvSpPr>
          <p:cNvPr id="18" name="投影片編號版面配置區 17"/>
          <p:cNvSpPr>
            <a:spLocks noGrp="1"/>
          </p:cNvSpPr>
          <p:nvPr>
            <p:ph type="sldNum" sz="quarter" idx="12"/>
          </p:nvPr>
        </p:nvSpPr>
        <p:spPr/>
        <p:txBody>
          <a:bodyPr/>
          <a:lstStyle/>
          <a:p>
            <a:fld id="{1589C3AD-368B-4707-9394-EC179C784BFC}" type="slidenum">
              <a:rPr lang="zh-TW" altLang="en-US" smtClean="0"/>
              <a:t>19</a:t>
            </a:fld>
            <a:endParaRPr lang="zh-TW" altLang="en-US"/>
          </a:p>
        </p:txBody>
      </p:sp>
    </p:spTree>
    <p:extLst>
      <p:ext uri="{BB962C8B-B14F-4D97-AF65-F5344CB8AC3E}">
        <p14:creationId xmlns:p14="http://schemas.microsoft.com/office/powerpoint/2010/main" val="162283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116632"/>
            <a:ext cx="8229600" cy="2116832"/>
          </a:xfrm>
        </p:spPr>
        <p:txBody>
          <a:bodyPr>
            <a:normAutofit/>
          </a:bodyPr>
          <a:lstStyle/>
          <a:p>
            <a:pPr algn="just"/>
            <a:r>
              <a:rPr lang="en-US" altLang="zh-TW" sz="2200" dirty="0"/>
              <a:t>The Professional Tour Company makes a promotional plan for summer vacation, illustrated by Figure 8.1. The tour begins at the vertex marked “Begin” and ends with the vertex marked “End”. Along the tour, the visitors will visit all the cities and stay at each city exactly one day. The size of the hotel means that each tour must be limited to a maximum of 100 people.</a:t>
            </a:r>
            <a:endParaRPr lang="zh-TW" altLang="en-US" sz="22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5" name="物件 4"/>
          <p:cNvGraphicFramePr>
            <a:graphicFrameLocks noChangeAspect="1"/>
          </p:cNvGraphicFramePr>
          <p:nvPr>
            <p:extLst>
              <p:ext uri="{D42A27DB-BD31-4B8C-83A1-F6EECF244321}">
                <p14:modId xmlns:p14="http://schemas.microsoft.com/office/powerpoint/2010/main" val="3059055700"/>
              </p:ext>
            </p:extLst>
          </p:nvPr>
        </p:nvGraphicFramePr>
        <p:xfrm>
          <a:off x="2399842" y="2276871"/>
          <a:ext cx="4344317" cy="4106117"/>
        </p:xfrm>
        <a:graphic>
          <a:graphicData uri="http://schemas.openxmlformats.org/presentationml/2006/ole">
            <mc:AlternateContent xmlns:mc="http://schemas.openxmlformats.org/markup-compatibility/2006">
              <mc:Choice xmlns:v="urn:schemas-microsoft-com:vml" Requires="v">
                <p:oleObj spid="_x0000_s1151" r:id="rId3" imgW="5551170" imgH="5067681" progId="Microsoft">
                  <p:embed/>
                </p:oleObj>
              </mc:Choice>
              <mc:Fallback>
                <p:oleObj r:id="rId3" imgW="5551170" imgH="5067681" progId="Microsof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9842" y="2276871"/>
                        <a:ext cx="4344317" cy="4106117"/>
                      </a:xfrm>
                      <a:prstGeom prst="rect">
                        <a:avLst/>
                      </a:prstGeom>
                      <a:solidFill>
                        <a:srgbClr val="FFFFFF"/>
                      </a:solidFill>
                      <a:ln w="0">
                        <a:noFill/>
                        <a:miter lim="800000"/>
                        <a:headEnd/>
                        <a:tailEnd/>
                      </a:ln>
                    </p:spPr>
                  </p:pic>
                </p:oleObj>
              </mc:Fallback>
            </mc:AlternateContent>
          </a:graphicData>
        </a:graphic>
      </p:graphicFrame>
      <p:sp>
        <p:nvSpPr>
          <p:cNvPr id="6" name="文字方塊 5"/>
          <p:cNvSpPr txBox="1"/>
          <p:nvPr/>
        </p:nvSpPr>
        <p:spPr>
          <a:xfrm>
            <a:off x="4009891" y="6412686"/>
            <a:ext cx="1124219" cy="369332"/>
          </a:xfrm>
          <a:prstGeom prst="rect">
            <a:avLst/>
          </a:prstGeom>
          <a:noFill/>
        </p:spPr>
        <p:txBody>
          <a:bodyPr wrap="none" rtlCol="0">
            <a:spAutoFit/>
          </a:bodyPr>
          <a:lstStyle/>
          <a:p>
            <a:r>
              <a:rPr lang="en-US" altLang="zh-TW" dirty="0"/>
              <a:t>Figure 8-1</a:t>
            </a:r>
            <a:endParaRPr lang="zh-TW" altLang="en-US" dirty="0"/>
          </a:p>
        </p:txBody>
      </p:sp>
      <p:sp>
        <p:nvSpPr>
          <p:cNvPr id="7" name="投影片編號版面配置區 6"/>
          <p:cNvSpPr>
            <a:spLocks noGrp="1"/>
          </p:cNvSpPr>
          <p:nvPr>
            <p:ph type="sldNum" sz="quarter" idx="12"/>
          </p:nvPr>
        </p:nvSpPr>
        <p:spPr/>
        <p:txBody>
          <a:bodyPr/>
          <a:lstStyle/>
          <a:p>
            <a:fld id="{1589C3AD-368B-4707-9394-EC179C784BFC}" type="slidenum">
              <a:rPr lang="zh-TW" altLang="en-US" smtClean="0"/>
              <a:t>2</a:t>
            </a:fld>
            <a:endParaRPr lang="zh-TW" altLang="en-US"/>
          </a:p>
        </p:txBody>
      </p:sp>
    </p:spTree>
    <p:extLst>
      <p:ext uri="{BB962C8B-B14F-4D97-AF65-F5344CB8AC3E}">
        <p14:creationId xmlns:p14="http://schemas.microsoft.com/office/powerpoint/2010/main" val="2042786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116632"/>
            <a:ext cx="8229600" cy="2116832"/>
          </a:xfrm>
        </p:spPr>
        <p:txBody>
          <a:bodyPr>
            <a:normAutofit fontScale="92500"/>
          </a:bodyPr>
          <a:lstStyle/>
          <a:p>
            <a:pPr algn="just"/>
            <a:r>
              <a:rPr lang="en-US" altLang="zh-TW" sz="2400" dirty="0"/>
              <a:t>By trial and error, we can check that this graph is 2-independent Hamiltonian connected. Thus, it is Hamiltonian connected and 1-fault tolerant Hamiltonian. It is easy to observe that this graph can be obtained by a sequence of vertex expansions of the bipartite graph found in Figure 8-17. Since any bipartite graph is not globally 3*-connected, the graph in Figure 8-16 is not globally 3*-connected.</a:t>
            </a:r>
            <a:endParaRPr lang="zh-TW" altLang="zh-TW" sz="22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文字方塊 5"/>
          <p:cNvSpPr txBox="1"/>
          <p:nvPr/>
        </p:nvSpPr>
        <p:spPr>
          <a:xfrm>
            <a:off x="4009891" y="6237312"/>
            <a:ext cx="1241237" cy="369332"/>
          </a:xfrm>
          <a:prstGeom prst="rect">
            <a:avLst/>
          </a:prstGeom>
          <a:noFill/>
        </p:spPr>
        <p:txBody>
          <a:bodyPr wrap="none" rtlCol="0">
            <a:spAutoFit/>
          </a:bodyPr>
          <a:lstStyle/>
          <a:p>
            <a:r>
              <a:rPr lang="en-US" altLang="zh-TW" dirty="0"/>
              <a:t>Figure 8-17</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18" name="物件 17"/>
          <p:cNvGraphicFramePr>
            <a:graphicFrameLocks noChangeAspect="1"/>
          </p:cNvGraphicFramePr>
          <p:nvPr>
            <p:extLst>
              <p:ext uri="{D42A27DB-BD31-4B8C-83A1-F6EECF244321}">
                <p14:modId xmlns:p14="http://schemas.microsoft.com/office/powerpoint/2010/main" val="127118714"/>
              </p:ext>
            </p:extLst>
          </p:nvPr>
        </p:nvGraphicFramePr>
        <p:xfrm>
          <a:off x="349634" y="2708920"/>
          <a:ext cx="8444732" cy="3273152"/>
        </p:xfrm>
        <a:graphic>
          <a:graphicData uri="http://schemas.openxmlformats.org/presentationml/2006/ole">
            <mc:AlternateContent xmlns:mc="http://schemas.openxmlformats.org/markup-compatibility/2006">
              <mc:Choice xmlns:v="urn:schemas-microsoft-com:vml" Requires="v">
                <p:oleObj spid="_x0000_s18553" r:id="rId3" imgW="5545455" imgH="2221230" progId="Microsoft">
                  <p:embed/>
                </p:oleObj>
              </mc:Choice>
              <mc:Fallback>
                <p:oleObj r:id="rId3" imgW="5545455" imgH="2221230" progId="Microsof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634" y="2708920"/>
                        <a:ext cx="8444732" cy="3273152"/>
                      </a:xfrm>
                      <a:prstGeom prst="rect">
                        <a:avLst/>
                      </a:prstGeom>
                      <a:solidFill>
                        <a:srgbClr val="FFFFFF"/>
                      </a:solidFill>
                      <a:ln w="0">
                        <a:noFill/>
                        <a:miter lim="800000"/>
                        <a:headEnd/>
                        <a:tailEnd/>
                      </a:ln>
                    </p:spPr>
                  </p:pic>
                </p:oleObj>
              </mc:Fallback>
            </mc:AlternateContent>
          </a:graphicData>
        </a:graphic>
      </p:graphicFrame>
      <p:sp>
        <p:nvSpPr>
          <p:cNvPr id="19" name="投影片編號版面配置區 18"/>
          <p:cNvSpPr>
            <a:spLocks noGrp="1"/>
          </p:cNvSpPr>
          <p:nvPr>
            <p:ph type="sldNum" sz="quarter" idx="12"/>
          </p:nvPr>
        </p:nvSpPr>
        <p:spPr/>
        <p:txBody>
          <a:bodyPr/>
          <a:lstStyle/>
          <a:p>
            <a:fld id="{1589C3AD-368B-4707-9394-EC179C784BFC}" type="slidenum">
              <a:rPr lang="zh-TW" altLang="en-US" smtClean="0"/>
              <a:t>20</a:t>
            </a:fld>
            <a:endParaRPr lang="zh-TW" altLang="en-US"/>
          </a:p>
        </p:txBody>
      </p:sp>
    </p:spTree>
    <p:extLst>
      <p:ext uri="{BB962C8B-B14F-4D97-AF65-F5344CB8AC3E}">
        <p14:creationId xmlns:p14="http://schemas.microsoft.com/office/powerpoint/2010/main" val="774933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116632"/>
            <a:ext cx="8229600" cy="2116832"/>
          </a:xfrm>
        </p:spPr>
        <p:txBody>
          <a:bodyPr>
            <a:normAutofit/>
          </a:bodyPr>
          <a:lstStyle/>
          <a:p>
            <a:r>
              <a:rPr lang="en-US" altLang="zh-TW" sz="2200" dirty="0"/>
              <a:t>Let us consider the graph in Figure 8-18.</a:t>
            </a:r>
            <a:endParaRPr lang="zh-TW" altLang="zh-TW" sz="22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文字方塊 5"/>
          <p:cNvSpPr txBox="1"/>
          <p:nvPr/>
        </p:nvSpPr>
        <p:spPr>
          <a:xfrm>
            <a:off x="4009891" y="6444044"/>
            <a:ext cx="1241237" cy="369332"/>
          </a:xfrm>
          <a:prstGeom prst="rect">
            <a:avLst/>
          </a:prstGeom>
          <a:noFill/>
        </p:spPr>
        <p:txBody>
          <a:bodyPr wrap="none" rtlCol="0">
            <a:spAutoFit/>
          </a:bodyPr>
          <a:lstStyle/>
          <a:p>
            <a:r>
              <a:rPr lang="en-US" altLang="zh-TW" dirty="0"/>
              <a:t>Figure 8-18</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18" name="物件 17"/>
          <p:cNvGraphicFramePr>
            <a:graphicFrameLocks noChangeAspect="1"/>
          </p:cNvGraphicFramePr>
          <p:nvPr>
            <p:extLst>
              <p:ext uri="{D42A27DB-BD31-4B8C-83A1-F6EECF244321}">
                <p14:modId xmlns:p14="http://schemas.microsoft.com/office/powerpoint/2010/main" val="3383060651"/>
              </p:ext>
            </p:extLst>
          </p:nvPr>
        </p:nvGraphicFramePr>
        <p:xfrm>
          <a:off x="931181" y="746947"/>
          <a:ext cx="7281639" cy="5570807"/>
        </p:xfrm>
        <a:graphic>
          <a:graphicData uri="http://schemas.openxmlformats.org/presentationml/2006/ole">
            <mc:AlternateContent xmlns:mc="http://schemas.openxmlformats.org/markup-compatibility/2006">
              <mc:Choice xmlns:v="urn:schemas-microsoft-com:vml" Requires="v">
                <p:oleObj spid="_x0000_s19576" r:id="rId3" imgW="7855077" imgH="5895594" progId="Microsoft">
                  <p:embed/>
                </p:oleObj>
              </mc:Choice>
              <mc:Fallback>
                <p:oleObj r:id="rId3" imgW="7855077" imgH="5895594" progId="Microsof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181" y="746947"/>
                        <a:ext cx="7281639" cy="5570807"/>
                      </a:xfrm>
                      <a:prstGeom prst="rect">
                        <a:avLst/>
                      </a:prstGeom>
                      <a:solidFill>
                        <a:srgbClr val="FFFFFF"/>
                      </a:solidFill>
                      <a:ln w="0">
                        <a:noFill/>
                        <a:miter lim="800000"/>
                        <a:headEnd/>
                        <a:tailEnd/>
                      </a:ln>
                    </p:spPr>
                  </p:pic>
                </p:oleObj>
              </mc:Fallback>
            </mc:AlternateContent>
          </a:graphicData>
        </a:graphic>
      </p:graphicFrame>
      <p:sp>
        <p:nvSpPr>
          <p:cNvPr id="19" name="投影片編號版面配置區 18"/>
          <p:cNvSpPr>
            <a:spLocks noGrp="1"/>
          </p:cNvSpPr>
          <p:nvPr>
            <p:ph type="sldNum" sz="quarter" idx="12"/>
          </p:nvPr>
        </p:nvSpPr>
        <p:spPr/>
        <p:txBody>
          <a:bodyPr/>
          <a:lstStyle/>
          <a:p>
            <a:fld id="{1589C3AD-368B-4707-9394-EC179C784BFC}" type="slidenum">
              <a:rPr lang="zh-TW" altLang="en-US" smtClean="0"/>
              <a:t>21</a:t>
            </a:fld>
            <a:endParaRPr lang="zh-TW" altLang="en-US"/>
          </a:p>
        </p:txBody>
      </p:sp>
    </p:spTree>
    <p:extLst>
      <p:ext uri="{BB962C8B-B14F-4D97-AF65-F5344CB8AC3E}">
        <p14:creationId xmlns:p14="http://schemas.microsoft.com/office/powerpoint/2010/main" val="2733703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764704"/>
            <a:ext cx="8229600" cy="5328592"/>
          </a:xfrm>
        </p:spPr>
        <p:txBody>
          <a:bodyPr>
            <a:normAutofit/>
          </a:bodyPr>
          <a:lstStyle/>
          <a:p>
            <a:pPr algn="just"/>
            <a:r>
              <a:rPr lang="en-US" altLang="zh-TW" sz="2400" dirty="0"/>
              <a:t>Note that the graph in Figure 8-18 can be obtained from the graph in Figure 5-24 by a sequence of vertex expansions. The graph in Figure 5-26 can be shown to be 1-fault tolerant Hamiltonian. However, it is neither Hamiltonian connected nor globally 3*-connected. Note that the properties of 1-fault tolerant Hamiltonian and globally 3*-connected property do not change after undergoing vertex expansion. Thus, the graph in Figure 8-18 is 1-fault tolerant Hamiltonian but not globally 3*-connected. We can check whether the graph in Figure 8-18 is Hamiltonian connected. We can claim that z is the second vertex in any Hamiltonian path joining x to y. Thus, there are not two independent Hamiltonian paths joining x to y. Therefore, the graph is not 2-independent Hamiltonian connected if our claim holds.</a:t>
            </a:r>
            <a:endParaRPr lang="zh-TW" altLang="zh-TW" sz="22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7" name="投影片編號版面配置區 16"/>
          <p:cNvSpPr>
            <a:spLocks noGrp="1"/>
          </p:cNvSpPr>
          <p:nvPr>
            <p:ph type="sldNum" sz="quarter" idx="12"/>
          </p:nvPr>
        </p:nvSpPr>
        <p:spPr/>
        <p:txBody>
          <a:bodyPr/>
          <a:lstStyle/>
          <a:p>
            <a:fld id="{1589C3AD-368B-4707-9394-EC179C784BFC}" type="slidenum">
              <a:rPr lang="zh-TW" altLang="en-US" smtClean="0"/>
              <a:t>22</a:t>
            </a:fld>
            <a:endParaRPr lang="zh-TW" altLang="en-US"/>
          </a:p>
        </p:txBody>
      </p:sp>
    </p:spTree>
    <p:extLst>
      <p:ext uri="{BB962C8B-B14F-4D97-AF65-F5344CB8AC3E}">
        <p14:creationId xmlns:p14="http://schemas.microsoft.com/office/powerpoint/2010/main" val="1922546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116632"/>
            <a:ext cx="8229600" cy="2116832"/>
          </a:xfrm>
        </p:spPr>
        <p:txBody>
          <a:bodyPr>
            <a:normAutofit/>
          </a:bodyPr>
          <a:lstStyle/>
          <a:p>
            <a:pPr algn="just"/>
            <a:r>
              <a:rPr lang="en-US" altLang="zh-TW" sz="2200" dirty="0"/>
              <a:t>Suppose that there exists a Hamiltonian path joining x to y such that z is not the second vertex. If so, there exists a Hamiltonian cycle for the graph in Figure 8-19.</a:t>
            </a:r>
            <a:endParaRPr lang="zh-TW" altLang="zh-TW" sz="22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文字方塊 5"/>
          <p:cNvSpPr txBox="1"/>
          <p:nvPr/>
        </p:nvSpPr>
        <p:spPr>
          <a:xfrm>
            <a:off x="4009891" y="6444044"/>
            <a:ext cx="1241237" cy="369332"/>
          </a:xfrm>
          <a:prstGeom prst="rect">
            <a:avLst/>
          </a:prstGeom>
          <a:noFill/>
        </p:spPr>
        <p:txBody>
          <a:bodyPr wrap="none" rtlCol="0">
            <a:spAutoFit/>
          </a:bodyPr>
          <a:lstStyle/>
          <a:p>
            <a:r>
              <a:rPr lang="en-US" altLang="zh-TW" dirty="0"/>
              <a:t>Figure 8-19</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19" name="物件 18"/>
          <p:cNvGraphicFramePr>
            <a:graphicFrameLocks noChangeAspect="1"/>
          </p:cNvGraphicFramePr>
          <p:nvPr>
            <p:extLst>
              <p:ext uri="{D42A27DB-BD31-4B8C-83A1-F6EECF244321}">
                <p14:modId xmlns:p14="http://schemas.microsoft.com/office/powerpoint/2010/main" val="2708505016"/>
              </p:ext>
            </p:extLst>
          </p:nvPr>
        </p:nvGraphicFramePr>
        <p:xfrm>
          <a:off x="1430104" y="1268760"/>
          <a:ext cx="6283793" cy="5146587"/>
        </p:xfrm>
        <a:graphic>
          <a:graphicData uri="http://schemas.openxmlformats.org/presentationml/2006/ole">
            <mc:AlternateContent xmlns:mc="http://schemas.openxmlformats.org/markup-compatibility/2006">
              <mc:Choice xmlns:v="urn:schemas-microsoft-com:vml" Requires="v">
                <p:oleObj spid="_x0000_s20600" r:id="rId3" imgW="7365111" imgH="5895594" progId="Microsoft">
                  <p:embed/>
                </p:oleObj>
              </mc:Choice>
              <mc:Fallback>
                <p:oleObj r:id="rId3" imgW="7365111" imgH="5895594" progId="Microsof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0104" y="1268760"/>
                        <a:ext cx="6283793" cy="5146587"/>
                      </a:xfrm>
                      <a:prstGeom prst="rect">
                        <a:avLst/>
                      </a:prstGeom>
                      <a:solidFill>
                        <a:srgbClr val="FFFFFF"/>
                      </a:solidFill>
                      <a:ln w="0">
                        <a:noFill/>
                        <a:miter lim="800000"/>
                        <a:headEnd/>
                        <a:tailEnd/>
                      </a:ln>
                    </p:spPr>
                  </p:pic>
                </p:oleObj>
              </mc:Fallback>
            </mc:AlternateContent>
          </a:graphicData>
        </a:graphic>
      </p:graphicFrame>
      <p:sp>
        <p:nvSpPr>
          <p:cNvPr id="20" name="投影片編號版面配置區 19"/>
          <p:cNvSpPr>
            <a:spLocks noGrp="1"/>
          </p:cNvSpPr>
          <p:nvPr>
            <p:ph type="sldNum" sz="quarter" idx="12"/>
          </p:nvPr>
        </p:nvSpPr>
        <p:spPr/>
        <p:txBody>
          <a:bodyPr/>
          <a:lstStyle/>
          <a:p>
            <a:fld id="{1589C3AD-368B-4707-9394-EC179C784BFC}" type="slidenum">
              <a:rPr lang="zh-TW" altLang="en-US" smtClean="0"/>
              <a:t>23</a:t>
            </a:fld>
            <a:endParaRPr lang="zh-TW" altLang="en-US"/>
          </a:p>
        </p:txBody>
      </p:sp>
    </p:spTree>
    <p:extLst>
      <p:ext uri="{BB962C8B-B14F-4D97-AF65-F5344CB8AC3E}">
        <p14:creationId xmlns:p14="http://schemas.microsoft.com/office/powerpoint/2010/main" val="1092630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116632"/>
            <a:ext cx="8229600" cy="2116832"/>
          </a:xfrm>
        </p:spPr>
        <p:txBody>
          <a:bodyPr>
            <a:normAutofit/>
          </a:bodyPr>
          <a:lstStyle/>
          <a:p>
            <a:pPr algn="just"/>
            <a:r>
              <a:rPr lang="en-US" altLang="zh-TW" sz="2200" dirty="0"/>
              <a:t>Now, we have two cases depending on whether the vertex (</a:t>
            </a:r>
            <a:r>
              <a:rPr lang="en-US" altLang="zh-TW" sz="2200" dirty="0" err="1"/>
              <a:t>y,w</a:t>
            </a:r>
            <a:r>
              <a:rPr lang="en-US" altLang="zh-TW" sz="2200" dirty="0"/>
              <a:t>) is part of the Hamiltonian cycle. Suppose that (</a:t>
            </a:r>
            <a:r>
              <a:rPr lang="en-US" altLang="zh-TW" sz="2200" dirty="0" err="1"/>
              <a:t>y,w</a:t>
            </a:r>
            <a:r>
              <a:rPr lang="en-US" altLang="zh-TW" sz="2200" dirty="0"/>
              <a:t>) is in the Hamiltonian cycle. If so, the graph in Figure 8-20 is Hamiltonian.</a:t>
            </a:r>
            <a:endParaRPr lang="zh-TW" altLang="zh-TW" sz="22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文字方塊 5"/>
          <p:cNvSpPr txBox="1"/>
          <p:nvPr/>
        </p:nvSpPr>
        <p:spPr>
          <a:xfrm>
            <a:off x="4009891" y="6444044"/>
            <a:ext cx="1241237" cy="369332"/>
          </a:xfrm>
          <a:prstGeom prst="rect">
            <a:avLst/>
          </a:prstGeom>
          <a:noFill/>
        </p:spPr>
        <p:txBody>
          <a:bodyPr wrap="none" rtlCol="0">
            <a:spAutoFit/>
          </a:bodyPr>
          <a:lstStyle/>
          <a:p>
            <a:r>
              <a:rPr lang="en-US" altLang="zh-TW" dirty="0"/>
              <a:t>Figure 8-20</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1" name="投影片編號版面配置區 20"/>
          <p:cNvSpPr>
            <a:spLocks noGrp="1"/>
          </p:cNvSpPr>
          <p:nvPr>
            <p:ph type="sldNum" sz="quarter" idx="12"/>
          </p:nvPr>
        </p:nvSpPr>
        <p:spPr/>
        <p:txBody>
          <a:bodyPr/>
          <a:lstStyle/>
          <a:p>
            <a:fld id="{1589C3AD-368B-4707-9394-EC179C784BFC}" type="slidenum">
              <a:rPr lang="zh-TW" altLang="en-US" smtClean="0"/>
              <a:t>24</a:t>
            </a:fld>
            <a:endParaRPr lang="zh-TW" altLang="en-US"/>
          </a:p>
        </p:txBody>
      </p:sp>
      <p:pic>
        <p:nvPicPr>
          <p:cNvPr id="19" name="圖片 18"/>
          <p:cNvPicPr>
            <a:picLocks noChangeAspect="1"/>
          </p:cNvPicPr>
          <p:nvPr/>
        </p:nvPicPr>
        <p:blipFill>
          <a:blip r:embed="rId2"/>
          <a:stretch>
            <a:fillRect/>
          </a:stretch>
        </p:blipFill>
        <p:spPr>
          <a:xfrm>
            <a:off x="2239194" y="1319594"/>
            <a:ext cx="6457950" cy="5124450"/>
          </a:xfrm>
          <a:prstGeom prst="rect">
            <a:avLst/>
          </a:prstGeom>
        </p:spPr>
      </p:pic>
    </p:spTree>
    <p:extLst>
      <p:ext uri="{BB962C8B-B14F-4D97-AF65-F5344CB8AC3E}">
        <p14:creationId xmlns:p14="http://schemas.microsoft.com/office/powerpoint/2010/main" val="281676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116632"/>
            <a:ext cx="8229600" cy="2116832"/>
          </a:xfrm>
        </p:spPr>
        <p:txBody>
          <a:bodyPr>
            <a:normAutofit/>
          </a:bodyPr>
          <a:lstStyle/>
          <a:p>
            <a:pPr algn="just"/>
            <a:r>
              <a:rPr lang="en-US" altLang="zh-TW" sz="2200" dirty="0"/>
              <a:t>It is easy to note that the vertices of every cycle of length 3 must be traversed consecutively. Thus, all vertices of cycle of length 3 can be shrunk into a single vertex. Therefore, the graph in Figure 8-21 is Hamiltonian.</a:t>
            </a:r>
            <a:endParaRPr lang="zh-TW" altLang="zh-TW" sz="22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文字方塊 5"/>
          <p:cNvSpPr txBox="1"/>
          <p:nvPr/>
        </p:nvSpPr>
        <p:spPr>
          <a:xfrm>
            <a:off x="4009891" y="6444044"/>
            <a:ext cx="1241237" cy="369332"/>
          </a:xfrm>
          <a:prstGeom prst="rect">
            <a:avLst/>
          </a:prstGeom>
          <a:noFill/>
        </p:spPr>
        <p:txBody>
          <a:bodyPr wrap="none" rtlCol="0">
            <a:spAutoFit/>
          </a:bodyPr>
          <a:lstStyle/>
          <a:p>
            <a:r>
              <a:rPr lang="en-US" altLang="zh-TW" dirty="0"/>
              <a:t>Figure 8-21</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21" name="物件 20"/>
          <p:cNvGraphicFramePr>
            <a:graphicFrameLocks noChangeAspect="1"/>
          </p:cNvGraphicFramePr>
          <p:nvPr>
            <p:extLst>
              <p:ext uri="{D42A27DB-BD31-4B8C-83A1-F6EECF244321}">
                <p14:modId xmlns:p14="http://schemas.microsoft.com/office/powerpoint/2010/main" val="4118000650"/>
              </p:ext>
            </p:extLst>
          </p:nvPr>
        </p:nvGraphicFramePr>
        <p:xfrm>
          <a:off x="1004665" y="1772817"/>
          <a:ext cx="7134670" cy="4651606"/>
        </p:xfrm>
        <a:graphic>
          <a:graphicData uri="http://schemas.openxmlformats.org/presentationml/2006/ole">
            <mc:AlternateContent xmlns:mc="http://schemas.openxmlformats.org/markup-compatibility/2006">
              <mc:Choice xmlns:v="urn:schemas-microsoft-com:vml" Requires="v">
                <p:oleObj spid="_x0000_s23670" r:id="rId3" imgW="7639431" imgH="4943094" progId="Microsoft">
                  <p:embed/>
                </p:oleObj>
              </mc:Choice>
              <mc:Fallback>
                <p:oleObj r:id="rId3" imgW="7639431" imgH="4943094" progId="Microsof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665" y="1772817"/>
                        <a:ext cx="7134670" cy="4651606"/>
                      </a:xfrm>
                      <a:prstGeom prst="rect">
                        <a:avLst/>
                      </a:prstGeom>
                      <a:solidFill>
                        <a:srgbClr val="FFFFFF"/>
                      </a:solidFill>
                      <a:ln w="0">
                        <a:noFill/>
                        <a:miter lim="800000"/>
                        <a:headEnd/>
                        <a:tailEnd/>
                      </a:ln>
                    </p:spPr>
                  </p:pic>
                </p:oleObj>
              </mc:Fallback>
            </mc:AlternateContent>
          </a:graphicData>
        </a:graphic>
      </p:graphicFrame>
      <p:sp>
        <p:nvSpPr>
          <p:cNvPr id="22" name="投影片編號版面配置區 21"/>
          <p:cNvSpPr>
            <a:spLocks noGrp="1"/>
          </p:cNvSpPr>
          <p:nvPr>
            <p:ph type="sldNum" sz="quarter" idx="12"/>
          </p:nvPr>
        </p:nvSpPr>
        <p:spPr/>
        <p:txBody>
          <a:bodyPr/>
          <a:lstStyle/>
          <a:p>
            <a:fld id="{1589C3AD-368B-4707-9394-EC179C784BFC}" type="slidenum">
              <a:rPr lang="zh-TW" altLang="en-US" smtClean="0"/>
              <a:t>25</a:t>
            </a:fld>
            <a:endParaRPr lang="zh-TW" altLang="en-US"/>
          </a:p>
        </p:txBody>
      </p:sp>
    </p:spTree>
    <p:extLst>
      <p:ext uri="{BB962C8B-B14F-4D97-AF65-F5344CB8AC3E}">
        <p14:creationId xmlns:p14="http://schemas.microsoft.com/office/powerpoint/2010/main" val="1680231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764704"/>
            <a:ext cx="8229600" cy="4536504"/>
          </a:xfrm>
        </p:spPr>
        <p:txBody>
          <a:bodyPr>
            <a:normAutofit/>
          </a:bodyPr>
          <a:lstStyle/>
          <a:p>
            <a:pPr algn="just"/>
            <a:r>
              <a:rPr lang="en-US" altLang="zh-TW" sz="2400" dirty="0"/>
              <a:t>Note that the graph in Figure 8-21 is a planar graph such that there are 9 </a:t>
            </a:r>
            <a:r>
              <a:rPr lang="en-US" altLang="zh-TW" sz="2400" dirty="0" err="1"/>
              <a:t>subregions</a:t>
            </a:r>
            <a:r>
              <a:rPr lang="en-US" altLang="zh-TW" sz="2400" dirty="0"/>
              <a:t> in total, with 1 </a:t>
            </a:r>
            <a:r>
              <a:rPr lang="en-US" altLang="zh-TW" sz="2400" dirty="0" err="1"/>
              <a:t>subregions</a:t>
            </a:r>
            <a:r>
              <a:rPr lang="en-US" altLang="zh-TW" sz="2400" dirty="0"/>
              <a:t> bounded by 4 edges, 7 </a:t>
            </a:r>
            <a:r>
              <a:rPr lang="en-US" altLang="zh-TW" sz="2400" dirty="0" err="1"/>
              <a:t>subregions</a:t>
            </a:r>
            <a:r>
              <a:rPr lang="en-US" altLang="zh-TW" sz="2400" dirty="0"/>
              <a:t> bounded by 5 edges, and 1 </a:t>
            </a:r>
            <a:r>
              <a:rPr lang="en-US" altLang="zh-TW" sz="2400" dirty="0" err="1"/>
              <a:t>subregion</a:t>
            </a:r>
            <a:r>
              <a:rPr lang="en-US" altLang="zh-TW" sz="2400" dirty="0"/>
              <a:t> bounded by 11 edges. For any integer </a:t>
            </a:r>
            <a:r>
              <a:rPr lang="en-US" altLang="zh-TW" sz="2400" i="1" dirty="0" err="1"/>
              <a:t>i</a:t>
            </a:r>
            <a:r>
              <a:rPr lang="en-US" altLang="zh-TW" sz="2400" dirty="0"/>
              <a:t>, we define </a:t>
            </a:r>
            <a:r>
              <a:rPr lang="en-US" altLang="zh-TW" sz="2400" i="1" dirty="0"/>
              <a:t>x</a:t>
            </a:r>
            <a:r>
              <a:rPr lang="en-US" altLang="zh-TW" sz="2400" i="1" baseline="-25000" dirty="0"/>
              <a:t>i</a:t>
            </a:r>
            <a:r>
              <a:rPr lang="en-US" altLang="zh-TW" sz="2400" i="1" dirty="0"/>
              <a:t> =f</a:t>
            </a:r>
            <a:r>
              <a:rPr lang="en-US" altLang="zh-TW" sz="2400" i="1" baseline="-25000" dirty="0"/>
              <a:t>i</a:t>
            </a:r>
            <a:r>
              <a:rPr lang="en-US" altLang="zh-TW" sz="2400" i="1" dirty="0"/>
              <a:t>-</a:t>
            </a:r>
            <a:r>
              <a:rPr lang="en-US" altLang="zh-TW" sz="2400" i="1" dirty="0" err="1"/>
              <a:t>g</a:t>
            </a:r>
            <a:r>
              <a:rPr lang="en-US" altLang="zh-TW" sz="2400" i="1" baseline="-25000" dirty="0" err="1"/>
              <a:t>i</a:t>
            </a:r>
            <a:r>
              <a:rPr lang="en-US" altLang="zh-TW" sz="2400" dirty="0"/>
              <a:t> where</a:t>
            </a:r>
            <a:r>
              <a:rPr lang="en-US" altLang="zh-TW" sz="2400" i="1" dirty="0"/>
              <a:t> f</a:t>
            </a:r>
            <a:r>
              <a:rPr lang="en-US" altLang="zh-TW" sz="2400" i="1" baseline="-25000" dirty="0"/>
              <a:t>i</a:t>
            </a:r>
            <a:r>
              <a:rPr lang="en-US" altLang="zh-TW" sz="2400" i="1" dirty="0"/>
              <a:t> </a:t>
            </a:r>
            <a:r>
              <a:rPr lang="en-US" altLang="zh-TW" sz="2400" dirty="0"/>
              <a:t>denotes the number of </a:t>
            </a:r>
            <a:r>
              <a:rPr lang="en-US" altLang="zh-TW" sz="2400" dirty="0" err="1"/>
              <a:t>subregions</a:t>
            </a:r>
            <a:r>
              <a:rPr lang="en-US" altLang="zh-TW" sz="2400" dirty="0"/>
              <a:t> inside bounded by </a:t>
            </a:r>
            <a:r>
              <a:rPr lang="en-US" altLang="zh-TW" sz="2400" i="1" dirty="0" err="1"/>
              <a:t>i</a:t>
            </a:r>
            <a:r>
              <a:rPr lang="en-US" altLang="zh-TW" sz="2400" i="1" dirty="0"/>
              <a:t> </a:t>
            </a:r>
            <a:r>
              <a:rPr lang="en-US" altLang="zh-TW" sz="2400" dirty="0"/>
              <a:t>edges and </a:t>
            </a:r>
            <a:r>
              <a:rPr lang="en-US" altLang="zh-TW" sz="2400" i="1" dirty="0" err="1"/>
              <a:t>g</a:t>
            </a:r>
            <a:r>
              <a:rPr lang="en-US" altLang="zh-TW" sz="2400" i="1" baseline="-25000" dirty="0" err="1"/>
              <a:t>i</a:t>
            </a:r>
            <a:r>
              <a:rPr lang="en-US" altLang="zh-TW" sz="2400" i="1" dirty="0"/>
              <a:t> </a:t>
            </a:r>
            <a:r>
              <a:rPr lang="en-US" altLang="zh-TW" sz="2400" dirty="0"/>
              <a:t>denotes the number of </a:t>
            </a:r>
            <a:r>
              <a:rPr lang="en-US" altLang="zh-TW" sz="2400" dirty="0" err="1"/>
              <a:t>subregions</a:t>
            </a:r>
            <a:r>
              <a:rPr lang="en-US" altLang="zh-TW" sz="2400" dirty="0"/>
              <a:t> outside bounded by </a:t>
            </a:r>
            <a:r>
              <a:rPr lang="en-US" altLang="zh-TW" sz="2400" i="1" dirty="0" err="1"/>
              <a:t>i</a:t>
            </a:r>
            <a:r>
              <a:rPr lang="en-US" altLang="zh-TW" sz="2400" i="1" dirty="0"/>
              <a:t> </a:t>
            </a:r>
            <a:r>
              <a:rPr lang="en-US" altLang="zh-TW" sz="2400" dirty="0"/>
              <a:t>edges. But according to the </a:t>
            </a:r>
            <a:r>
              <a:rPr lang="en-US" altLang="zh-TW" sz="2400" dirty="0" err="1"/>
              <a:t>Grinberg</a:t>
            </a:r>
            <a:r>
              <a:rPr lang="en-US" altLang="zh-TW" sz="2400" dirty="0"/>
              <a:t> condition, </a:t>
            </a:r>
            <a:r>
              <a:rPr lang="en-US" altLang="zh-TW" sz="2400" i="1" dirty="0"/>
              <a:t>2x</a:t>
            </a:r>
            <a:r>
              <a:rPr lang="en-US" altLang="zh-TW" sz="2400" i="1" baseline="-25000" dirty="0"/>
              <a:t>4</a:t>
            </a:r>
            <a:r>
              <a:rPr lang="en-US" altLang="zh-TW" sz="2400" i="1" dirty="0"/>
              <a:t>+3x</a:t>
            </a:r>
            <a:r>
              <a:rPr lang="en-US" altLang="zh-TW" sz="2400" i="1" baseline="-25000" dirty="0"/>
              <a:t>5</a:t>
            </a:r>
            <a:r>
              <a:rPr lang="en-US" altLang="zh-TW" sz="2400" i="1" dirty="0"/>
              <a:t>+9x</a:t>
            </a:r>
            <a:r>
              <a:rPr lang="en-US" altLang="zh-TW" sz="2400" i="1" baseline="-25000" dirty="0"/>
              <a:t>11</a:t>
            </a:r>
            <a:r>
              <a:rPr lang="en-US" altLang="zh-TW" sz="2400" i="1" dirty="0"/>
              <a:t>=0</a:t>
            </a:r>
            <a:r>
              <a:rPr lang="en-US" altLang="zh-TW" sz="2400" dirty="0"/>
              <a:t>. </a:t>
            </a:r>
            <a:r>
              <a:rPr lang="en-US" altLang="zh-TW" sz="2400" i="1" dirty="0"/>
              <a:t>2x</a:t>
            </a:r>
            <a:r>
              <a:rPr lang="en-US" altLang="zh-TW" sz="2400" i="1" baseline="-25000" dirty="0"/>
              <a:t>4 </a:t>
            </a:r>
            <a:r>
              <a:rPr lang="en-US" altLang="zh-TW" sz="2400" dirty="0"/>
              <a:t>is a multiple of 3. However, </a:t>
            </a:r>
            <a:r>
              <a:rPr lang="en-US" altLang="zh-TW" sz="2400" i="1" dirty="0"/>
              <a:t>x</a:t>
            </a:r>
            <a:r>
              <a:rPr lang="en-US" altLang="zh-TW" sz="2400" i="1" baseline="-25000" dirty="0"/>
              <a:t>4</a:t>
            </a:r>
            <a:r>
              <a:rPr lang="en-US" altLang="zh-TW" sz="2400" dirty="0"/>
              <a:t> is either 1 or -1. Thus, </a:t>
            </a:r>
            <a:r>
              <a:rPr lang="en-US" altLang="zh-TW" sz="2400" i="1" dirty="0"/>
              <a:t>2x</a:t>
            </a:r>
            <a:r>
              <a:rPr lang="en-US" altLang="zh-TW" sz="2400" i="1" baseline="-25000" dirty="0"/>
              <a:t>4 </a:t>
            </a:r>
            <a:r>
              <a:rPr lang="en-US" altLang="zh-TW" sz="2400" dirty="0"/>
              <a:t>is either 2 or -2. It is not a multiple of 3, leaving us with a contradiction. Thus, the graph in Figure 8-21 is not Hamiltonian. Therefore, the graph in Figure 8-20 is not Hamiltonian.</a:t>
            </a:r>
            <a:endParaRPr lang="zh-TW" altLang="zh-TW" sz="22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投影片編號版面配置區 5"/>
          <p:cNvSpPr>
            <a:spLocks noGrp="1"/>
          </p:cNvSpPr>
          <p:nvPr>
            <p:ph type="sldNum" sz="quarter" idx="12"/>
          </p:nvPr>
        </p:nvSpPr>
        <p:spPr/>
        <p:txBody>
          <a:bodyPr/>
          <a:lstStyle/>
          <a:p>
            <a:fld id="{1589C3AD-368B-4707-9394-EC179C784BFC}" type="slidenum">
              <a:rPr lang="zh-TW" altLang="en-US" smtClean="0"/>
              <a:t>26</a:t>
            </a:fld>
            <a:endParaRPr lang="zh-TW" altLang="en-US"/>
          </a:p>
        </p:txBody>
      </p:sp>
    </p:spTree>
    <p:extLst>
      <p:ext uri="{BB962C8B-B14F-4D97-AF65-F5344CB8AC3E}">
        <p14:creationId xmlns:p14="http://schemas.microsoft.com/office/powerpoint/2010/main" val="3010535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116632"/>
            <a:ext cx="8229600" cy="2116832"/>
          </a:xfrm>
        </p:spPr>
        <p:txBody>
          <a:bodyPr>
            <a:normAutofit/>
          </a:bodyPr>
          <a:lstStyle/>
          <a:p>
            <a:r>
              <a:rPr lang="en-US" altLang="zh-TW" sz="2200" dirty="0"/>
              <a:t>Suppose that (</a:t>
            </a:r>
            <a:r>
              <a:rPr lang="en-US" altLang="zh-TW" sz="2200" dirty="0" err="1"/>
              <a:t>y,w</a:t>
            </a:r>
            <a:r>
              <a:rPr lang="en-US" altLang="zh-TW" sz="2200" dirty="0"/>
              <a:t>) is not in the Hamiltonian cycle. Then suppose that the graph in Figure 8-22 is Hamiltonian.</a:t>
            </a:r>
            <a:endParaRPr lang="zh-TW" altLang="zh-TW" sz="22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文字方塊 5"/>
          <p:cNvSpPr txBox="1"/>
          <p:nvPr/>
        </p:nvSpPr>
        <p:spPr>
          <a:xfrm>
            <a:off x="4009891" y="6444044"/>
            <a:ext cx="1241237" cy="369332"/>
          </a:xfrm>
          <a:prstGeom prst="rect">
            <a:avLst/>
          </a:prstGeom>
          <a:noFill/>
        </p:spPr>
        <p:txBody>
          <a:bodyPr wrap="none" rtlCol="0">
            <a:spAutoFit/>
          </a:bodyPr>
          <a:lstStyle/>
          <a:p>
            <a:r>
              <a:rPr lang="en-US" altLang="zh-TW" dirty="0"/>
              <a:t>Figure 8-22</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3" name="投影片編號版面配置區 22"/>
          <p:cNvSpPr>
            <a:spLocks noGrp="1"/>
          </p:cNvSpPr>
          <p:nvPr>
            <p:ph type="sldNum" sz="quarter" idx="12"/>
          </p:nvPr>
        </p:nvSpPr>
        <p:spPr/>
        <p:txBody>
          <a:bodyPr/>
          <a:lstStyle/>
          <a:p>
            <a:fld id="{1589C3AD-368B-4707-9394-EC179C784BFC}" type="slidenum">
              <a:rPr lang="zh-TW" altLang="en-US" smtClean="0"/>
              <a:t>27</a:t>
            </a:fld>
            <a:endParaRPr lang="zh-TW" altLang="en-US"/>
          </a:p>
        </p:txBody>
      </p:sp>
      <p:pic>
        <p:nvPicPr>
          <p:cNvPr id="21" name="圖片 20"/>
          <p:cNvPicPr>
            <a:picLocks noChangeAspect="1"/>
          </p:cNvPicPr>
          <p:nvPr/>
        </p:nvPicPr>
        <p:blipFill>
          <a:blip r:embed="rId2"/>
          <a:stretch>
            <a:fillRect/>
          </a:stretch>
        </p:blipFill>
        <p:spPr>
          <a:xfrm>
            <a:off x="1187221" y="908720"/>
            <a:ext cx="6886575" cy="5305425"/>
          </a:xfrm>
          <a:prstGeom prst="rect">
            <a:avLst/>
          </a:prstGeom>
        </p:spPr>
      </p:pic>
    </p:spTree>
    <p:extLst>
      <p:ext uri="{BB962C8B-B14F-4D97-AF65-F5344CB8AC3E}">
        <p14:creationId xmlns:p14="http://schemas.microsoft.com/office/powerpoint/2010/main" val="1845904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116632"/>
            <a:ext cx="8229600" cy="2116832"/>
          </a:xfrm>
        </p:spPr>
        <p:txBody>
          <a:bodyPr>
            <a:normAutofit/>
          </a:bodyPr>
          <a:lstStyle/>
          <a:p>
            <a:r>
              <a:rPr lang="en-US" altLang="zh-TW" sz="2200" dirty="0"/>
              <a:t>Again, all vertices of cycle of length 3 can be shrunk into a single vertex. Thus, the graph in Figure 8-23 is Hamiltonian.</a:t>
            </a:r>
            <a:endParaRPr lang="zh-TW" altLang="zh-TW" sz="22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文字方塊 5"/>
          <p:cNvSpPr txBox="1"/>
          <p:nvPr/>
        </p:nvSpPr>
        <p:spPr>
          <a:xfrm>
            <a:off x="4009891" y="6444044"/>
            <a:ext cx="1241237" cy="369332"/>
          </a:xfrm>
          <a:prstGeom prst="rect">
            <a:avLst/>
          </a:prstGeom>
          <a:noFill/>
        </p:spPr>
        <p:txBody>
          <a:bodyPr wrap="none" rtlCol="0">
            <a:spAutoFit/>
          </a:bodyPr>
          <a:lstStyle/>
          <a:p>
            <a:r>
              <a:rPr lang="en-US" altLang="zh-TW" dirty="0"/>
              <a:t>Figure 8-23</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23" name="物件 22"/>
          <p:cNvGraphicFramePr>
            <a:graphicFrameLocks noChangeAspect="1"/>
          </p:cNvGraphicFramePr>
          <p:nvPr>
            <p:extLst>
              <p:ext uri="{D42A27DB-BD31-4B8C-83A1-F6EECF244321}">
                <p14:modId xmlns:p14="http://schemas.microsoft.com/office/powerpoint/2010/main" val="1384189748"/>
              </p:ext>
            </p:extLst>
          </p:nvPr>
        </p:nvGraphicFramePr>
        <p:xfrm>
          <a:off x="634881" y="1052736"/>
          <a:ext cx="7874238" cy="5173191"/>
        </p:xfrm>
        <a:graphic>
          <a:graphicData uri="http://schemas.openxmlformats.org/presentationml/2006/ole">
            <mc:AlternateContent xmlns:mc="http://schemas.openxmlformats.org/markup-compatibility/2006">
              <mc:Choice xmlns:v="urn:schemas-microsoft-com:vml" Requires="v">
                <p:oleObj spid="_x0000_s26742" r:id="rId3" imgW="7577709" imgH="4942332" progId="Microsoft">
                  <p:embed/>
                </p:oleObj>
              </mc:Choice>
              <mc:Fallback>
                <p:oleObj r:id="rId3" imgW="7577709" imgH="4942332" progId="Microsof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881" y="1052736"/>
                        <a:ext cx="7874238" cy="5173191"/>
                      </a:xfrm>
                      <a:prstGeom prst="rect">
                        <a:avLst/>
                      </a:prstGeom>
                      <a:solidFill>
                        <a:srgbClr val="FFFFFF"/>
                      </a:solidFill>
                      <a:ln w="0">
                        <a:noFill/>
                        <a:miter lim="800000"/>
                        <a:headEnd/>
                        <a:tailEnd/>
                      </a:ln>
                    </p:spPr>
                  </p:pic>
                </p:oleObj>
              </mc:Fallback>
            </mc:AlternateContent>
          </a:graphicData>
        </a:graphic>
      </p:graphicFrame>
      <p:sp>
        <p:nvSpPr>
          <p:cNvPr id="24" name="投影片編號版面配置區 23"/>
          <p:cNvSpPr>
            <a:spLocks noGrp="1"/>
          </p:cNvSpPr>
          <p:nvPr>
            <p:ph type="sldNum" sz="quarter" idx="12"/>
          </p:nvPr>
        </p:nvSpPr>
        <p:spPr/>
        <p:txBody>
          <a:bodyPr/>
          <a:lstStyle/>
          <a:p>
            <a:fld id="{1589C3AD-368B-4707-9394-EC179C784BFC}" type="slidenum">
              <a:rPr lang="zh-TW" altLang="en-US" smtClean="0"/>
              <a:t>28</a:t>
            </a:fld>
            <a:endParaRPr lang="zh-TW" altLang="en-US"/>
          </a:p>
        </p:txBody>
      </p:sp>
    </p:spTree>
    <p:extLst>
      <p:ext uri="{BB962C8B-B14F-4D97-AF65-F5344CB8AC3E}">
        <p14:creationId xmlns:p14="http://schemas.microsoft.com/office/powerpoint/2010/main" val="1069611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764704"/>
            <a:ext cx="8229600" cy="4896544"/>
          </a:xfrm>
        </p:spPr>
        <p:txBody>
          <a:bodyPr>
            <a:normAutofit/>
          </a:bodyPr>
          <a:lstStyle/>
          <a:p>
            <a:pPr algn="just"/>
            <a:r>
              <a:rPr lang="en-US" altLang="zh-TW" sz="2400" dirty="0"/>
              <a:t>Note that the graph in Figure 8-23 is a planar graph such that there are 8 </a:t>
            </a:r>
            <a:r>
              <a:rPr lang="en-US" altLang="zh-TW" sz="2400" dirty="0" err="1"/>
              <a:t>subregions</a:t>
            </a:r>
            <a:r>
              <a:rPr lang="en-US" altLang="zh-TW" sz="2400" dirty="0"/>
              <a:t> in total, with 1 </a:t>
            </a:r>
            <a:r>
              <a:rPr lang="en-US" altLang="zh-TW" sz="2400" dirty="0" err="1"/>
              <a:t>subregion</a:t>
            </a:r>
            <a:r>
              <a:rPr lang="en-US" altLang="zh-TW" sz="2400" dirty="0"/>
              <a:t> bounded by 4 edges, 6 </a:t>
            </a:r>
            <a:r>
              <a:rPr lang="en-US" altLang="zh-TW" sz="2400" dirty="0" err="1"/>
              <a:t>subregions</a:t>
            </a:r>
            <a:r>
              <a:rPr lang="en-US" altLang="zh-TW" sz="2400" dirty="0"/>
              <a:t> bounded by 5 edges, and 1 </a:t>
            </a:r>
            <a:r>
              <a:rPr lang="en-US" altLang="zh-TW" sz="2400" dirty="0" err="1"/>
              <a:t>subregion</a:t>
            </a:r>
            <a:r>
              <a:rPr lang="en-US" altLang="zh-TW" sz="2400" dirty="0"/>
              <a:t> bounded by 8 edges. For any integer </a:t>
            </a:r>
            <a:r>
              <a:rPr lang="en-US" altLang="zh-TW" sz="2400" i="1" dirty="0" err="1"/>
              <a:t>i</a:t>
            </a:r>
            <a:r>
              <a:rPr lang="en-US" altLang="zh-TW" sz="2400" dirty="0"/>
              <a:t>, we define </a:t>
            </a:r>
            <a:r>
              <a:rPr lang="en-US" altLang="zh-TW" sz="2400" i="1" dirty="0"/>
              <a:t>x</a:t>
            </a:r>
            <a:r>
              <a:rPr lang="en-US" altLang="zh-TW" sz="2400" i="1" baseline="-25000" dirty="0"/>
              <a:t>i</a:t>
            </a:r>
            <a:r>
              <a:rPr lang="en-US" altLang="zh-TW" sz="2400" i="1" dirty="0"/>
              <a:t> =f</a:t>
            </a:r>
            <a:r>
              <a:rPr lang="en-US" altLang="zh-TW" sz="2400" i="1" baseline="-25000" dirty="0"/>
              <a:t>i</a:t>
            </a:r>
            <a:r>
              <a:rPr lang="en-US" altLang="zh-TW" sz="2400" i="1" dirty="0"/>
              <a:t>-</a:t>
            </a:r>
            <a:r>
              <a:rPr lang="en-US" altLang="zh-TW" sz="2400" i="1" dirty="0" err="1"/>
              <a:t>g</a:t>
            </a:r>
            <a:r>
              <a:rPr lang="en-US" altLang="zh-TW" sz="2400" i="1" baseline="-25000" dirty="0" err="1"/>
              <a:t>i</a:t>
            </a:r>
            <a:r>
              <a:rPr lang="en-US" altLang="zh-TW" sz="2400" dirty="0"/>
              <a:t> where</a:t>
            </a:r>
            <a:r>
              <a:rPr lang="en-US" altLang="zh-TW" sz="2400" i="1" dirty="0"/>
              <a:t> f</a:t>
            </a:r>
            <a:r>
              <a:rPr lang="en-US" altLang="zh-TW" sz="2400" i="1" baseline="-25000" dirty="0"/>
              <a:t>i</a:t>
            </a:r>
            <a:r>
              <a:rPr lang="en-US" altLang="zh-TW" sz="2400" i="1" dirty="0"/>
              <a:t> </a:t>
            </a:r>
            <a:r>
              <a:rPr lang="en-US" altLang="zh-TW" sz="2400" dirty="0"/>
              <a:t>denotes the number of </a:t>
            </a:r>
            <a:r>
              <a:rPr lang="en-US" altLang="zh-TW" sz="2400" dirty="0" err="1"/>
              <a:t>subregions</a:t>
            </a:r>
            <a:r>
              <a:rPr lang="en-US" altLang="zh-TW" sz="2400" dirty="0"/>
              <a:t> inside bounded by </a:t>
            </a:r>
            <a:r>
              <a:rPr lang="en-US" altLang="zh-TW" sz="2400" i="1" dirty="0" err="1"/>
              <a:t>i</a:t>
            </a:r>
            <a:r>
              <a:rPr lang="en-US" altLang="zh-TW" sz="2400" i="1" dirty="0"/>
              <a:t> </a:t>
            </a:r>
            <a:r>
              <a:rPr lang="en-US" altLang="zh-TW" sz="2400" dirty="0"/>
              <a:t>edges and </a:t>
            </a:r>
            <a:r>
              <a:rPr lang="en-US" altLang="zh-TW" sz="2400" i="1" dirty="0" err="1"/>
              <a:t>g</a:t>
            </a:r>
            <a:r>
              <a:rPr lang="en-US" altLang="zh-TW" sz="2400" i="1" baseline="-25000" dirty="0" err="1"/>
              <a:t>i</a:t>
            </a:r>
            <a:r>
              <a:rPr lang="en-US" altLang="zh-TW" sz="2400" i="1" dirty="0"/>
              <a:t> </a:t>
            </a:r>
            <a:r>
              <a:rPr lang="en-US" altLang="zh-TW" sz="2400" dirty="0"/>
              <a:t>denotes the number of </a:t>
            </a:r>
            <a:r>
              <a:rPr lang="en-US" altLang="zh-TW" sz="2400" dirty="0" err="1"/>
              <a:t>subregions</a:t>
            </a:r>
            <a:r>
              <a:rPr lang="en-US" altLang="zh-TW" sz="2400" dirty="0"/>
              <a:t> outside bounded by </a:t>
            </a:r>
            <a:r>
              <a:rPr lang="en-US" altLang="zh-TW" sz="2400" i="1" dirty="0" err="1"/>
              <a:t>i</a:t>
            </a:r>
            <a:r>
              <a:rPr lang="en-US" altLang="zh-TW" sz="2400" i="1" dirty="0"/>
              <a:t> </a:t>
            </a:r>
            <a:r>
              <a:rPr lang="en-US" altLang="zh-TW" sz="2400" dirty="0"/>
              <a:t>edges. But according to the </a:t>
            </a:r>
            <a:r>
              <a:rPr lang="en-US" altLang="zh-TW" sz="2400" dirty="0" err="1"/>
              <a:t>Grinberg</a:t>
            </a:r>
            <a:r>
              <a:rPr lang="en-US" altLang="zh-TW" sz="2400" dirty="0"/>
              <a:t> condition, </a:t>
            </a:r>
            <a:r>
              <a:rPr lang="en-US" altLang="zh-TW" sz="2400" i="1" dirty="0"/>
              <a:t>2x</a:t>
            </a:r>
            <a:r>
              <a:rPr lang="en-US" altLang="zh-TW" sz="2400" i="1" baseline="-25000" dirty="0"/>
              <a:t>4</a:t>
            </a:r>
            <a:r>
              <a:rPr lang="en-US" altLang="zh-TW" sz="2400" i="1" dirty="0"/>
              <a:t>+3x</a:t>
            </a:r>
            <a:r>
              <a:rPr lang="en-US" altLang="zh-TW" sz="2400" i="1" baseline="-25000" dirty="0"/>
              <a:t>5</a:t>
            </a:r>
            <a:r>
              <a:rPr lang="en-US" altLang="zh-TW" sz="2400" i="1" dirty="0"/>
              <a:t>+6x</a:t>
            </a:r>
            <a:r>
              <a:rPr lang="en-US" altLang="zh-TW" sz="2400" i="1" baseline="-25000" dirty="0"/>
              <a:t>11</a:t>
            </a:r>
            <a:r>
              <a:rPr lang="en-US" altLang="zh-TW" sz="2400" i="1" dirty="0"/>
              <a:t>=0</a:t>
            </a:r>
            <a:r>
              <a:rPr lang="en-US" altLang="zh-TW" sz="2400" dirty="0"/>
              <a:t>. </a:t>
            </a:r>
            <a:r>
              <a:rPr lang="en-US" altLang="zh-TW" sz="2400" i="1" dirty="0"/>
              <a:t>2x</a:t>
            </a:r>
            <a:r>
              <a:rPr lang="en-US" altLang="zh-TW" sz="2400" i="1" baseline="-25000" dirty="0"/>
              <a:t>4 </a:t>
            </a:r>
            <a:r>
              <a:rPr lang="en-US" altLang="zh-TW" sz="2400" dirty="0"/>
              <a:t>is a multiple of 3. However, </a:t>
            </a:r>
            <a:r>
              <a:rPr lang="en-US" altLang="zh-TW" sz="2400" i="1" dirty="0"/>
              <a:t>x</a:t>
            </a:r>
            <a:r>
              <a:rPr lang="en-US" altLang="zh-TW" sz="2400" i="1" baseline="-25000" dirty="0"/>
              <a:t>4</a:t>
            </a:r>
            <a:r>
              <a:rPr lang="en-US" altLang="zh-TW" sz="2400" dirty="0"/>
              <a:t> is either 1 or -1. Thus, </a:t>
            </a:r>
            <a:r>
              <a:rPr lang="en-US" altLang="zh-TW" sz="2400" i="1" dirty="0"/>
              <a:t>2x</a:t>
            </a:r>
            <a:r>
              <a:rPr lang="en-US" altLang="zh-TW" sz="2400" i="1" baseline="-25000" dirty="0"/>
              <a:t>4 </a:t>
            </a:r>
            <a:r>
              <a:rPr lang="en-US" altLang="zh-TW" sz="2400" dirty="0"/>
              <a:t>is either 2 or -2. It is not a multiple of 3, leaving us with a contradiction. Thus, the graph in Figure 8-23 is not Hamiltonian. Therefore, the graph in Figure 8-22 is not Hamiltonian.</a:t>
            </a:r>
            <a:endParaRPr lang="zh-TW" altLang="zh-TW" sz="22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投影片編號版面配置區 5"/>
          <p:cNvSpPr>
            <a:spLocks noGrp="1"/>
          </p:cNvSpPr>
          <p:nvPr>
            <p:ph type="sldNum" sz="quarter" idx="12"/>
          </p:nvPr>
        </p:nvSpPr>
        <p:spPr/>
        <p:txBody>
          <a:bodyPr/>
          <a:lstStyle/>
          <a:p>
            <a:fld id="{1589C3AD-368B-4707-9394-EC179C784BFC}" type="slidenum">
              <a:rPr lang="zh-TW" altLang="en-US" smtClean="0"/>
              <a:t>29</a:t>
            </a:fld>
            <a:endParaRPr lang="zh-TW" altLang="en-US"/>
          </a:p>
        </p:txBody>
      </p:sp>
    </p:spTree>
    <p:extLst>
      <p:ext uri="{BB962C8B-B14F-4D97-AF65-F5344CB8AC3E}">
        <p14:creationId xmlns:p14="http://schemas.microsoft.com/office/powerpoint/2010/main" val="432862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116632"/>
            <a:ext cx="8229600" cy="1872208"/>
          </a:xfrm>
        </p:spPr>
        <p:txBody>
          <a:bodyPr>
            <a:normAutofit fontScale="92500" lnSpcReduction="10000"/>
          </a:bodyPr>
          <a:lstStyle/>
          <a:p>
            <a:pPr algn="just"/>
            <a:r>
              <a:rPr lang="en-US" altLang="zh-TW" sz="2200" dirty="0"/>
              <a:t>The promotion plan is very successful and 200 people sign up for the tour. At first, the travel agency decides to serve only the first 100 customers. But the manager of the tour company proposes splitting the group into two groups of 100 and having the two groups travel simultaneously. If timed right, the groups should not overlap except for at the beginning and end of the tours (Figure 8-2).</a:t>
            </a:r>
            <a:endParaRPr lang="zh-TW" altLang="en-US" sz="22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文字方塊 5"/>
          <p:cNvSpPr txBox="1"/>
          <p:nvPr/>
        </p:nvSpPr>
        <p:spPr>
          <a:xfrm>
            <a:off x="4009891" y="5805264"/>
            <a:ext cx="1124219" cy="369332"/>
          </a:xfrm>
          <a:prstGeom prst="rect">
            <a:avLst/>
          </a:prstGeom>
          <a:noFill/>
        </p:spPr>
        <p:txBody>
          <a:bodyPr wrap="none" rtlCol="0">
            <a:spAutoFit/>
          </a:bodyPr>
          <a:lstStyle/>
          <a:p>
            <a:r>
              <a:rPr lang="en-US" altLang="zh-TW" dirty="0"/>
              <a:t>Figure 8-2</a:t>
            </a:r>
            <a:endParaRPr lang="zh-TW" altLang="en-US"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7" name="物件 6"/>
          <p:cNvGraphicFramePr>
            <a:graphicFrameLocks noChangeAspect="1"/>
          </p:cNvGraphicFramePr>
          <p:nvPr>
            <p:extLst>
              <p:ext uri="{D42A27DB-BD31-4B8C-83A1-F6EECF244321}">
                <p14:modId xmlns:p14="http://schemas.microsoft.com/office/powerpoint/2010/main" val="544230827"/>
              </p:ext>
            </p:extLst>
          </p:nvPr>
        </p:nvGraphicFramePr>
        <p:xfrm>
          <a:off x="606075" y="2060848"/>
          <a:ext cx="7931851" cy="3597002"/>
        </p:xfrm>
        <a:graphic>
          <a:graphicData uri="http://schemas.openxmlformats.org/presentationml/2006/ole">
            <mc:AlternateContent xmlns:mc="http://schemas.openxmlformats.org/markup-compatibility/2006">
              <mc:Choice xmlns:v="urn:schemas-microsoft-com:vml" Requires="v">
                <p:oleObj spid="_x0000_s2175" r:id="rId3" imgW="8171307" imgH="3772281" progId="Microsoft">
                  <p:embed/>
                </p:oleObj>
              </mc:Choice>
              <mc:Fallback>
                <p:oleObj r:id="rId3" imgW="8171307" imgH="3772281" progId="Microsof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075" y="2060848"/>
                        <a:ext cx="7931851" cy="3597002"/>
                      </a:xfrm>
                      <a:prstGeom prst="rect">
                        <a:avLst/>
                      </a:prstGeom>
                      <a:solidFill>
                        <a:srgbClr val="FFFFFF"/>
                      </a:solidFill>
                      <a:ln w="0">
                        <a:noFill/>
                        <a:miter lim="800000"/>
                        <a:headEnd/>
                        <a:tailEnd/>
                      </a:ln>
                    </p:spPr>
                  </p:pic>
                </p:oleObj>
              </mc:Fallback>
            </mc:AlternateContent>
          </a:graphicData>
        </a:graphic>
      </p:graphicFrame>
      <p:sp>
        <p:nvSpPr>
          <p:cNvPr id="8" name="投影片編號版面配置區 7"/>
          <p:cNvSpPr>
            <a:spLocks noGrp="1"/>
          </p:cNvSpPr>
          <p:nvPr>
            <p:ph type="sldNum" sz="quarter" idx="12"/>
          </p:nvPr>
        </p:nvSpPr>
        <p:spPr/>
        <p:txBody>
          <a:bodyPr/>
          <a:lstStyle/>
          <a:p>
            <a:fld id="{1589C3AD-368B-4707-9394-EC179C784BFC}" type="slidenum">
              <a:rPr lang="zh-TW" altLang="en-US" smtClean="0"/>
              <a:t>3</a:t>
            </a:fld>
            <a:endParaRPr lang="zh-TW" altLang="en-US"/>
          </a:p>
        </p:txBody>
      </p:sp>
    </p:spTree>
    <p:extLst>
      <p:ext uri="{BB962C8B-B14F-4D97-AF65-F5344CB8AC3E}">
        <p14:creationId xmlns:p14="http://schemas.microsoft.com/office/powerpoint/2010/main" val="26185600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116632"/>
            <a:ext cx="8229600" cy="6120680"/>
          </a:xfrm>
        </p:spPr>
        <p:txBody>
          <a:bodyPr>
            <a:normAutofit/>
          </a:bodyPr>
          <a:lstStyle/>
          <a:p>
            <a:pPr algn="just"/>
            <a:r>
              <a:rPr lang="en-US" altLang="zh-TW" sz="2400" dirty="0"/>
              <a:t>Therefore, the graph in Figure 8-18 is not 2-independent Hamiltonian.</a:t>
            </a:r>
          </a:p>
          <a:p>
            <a:pPr algn="just"/>
            <a:endParaRPr lang="en-US" altLang="zh-TW" sz="2400" dirty="0"/>
          </a:p>
          <a:p>
            <a:pPr algn="just"/>
            <a:endParaRPr lang="en-US" altLang="zh-TW" sz="2400" dirty="0"/>
          </a:p>
          <a:p>
            <a:pPr algn="just"/>
            <a:r>
              <a:rPr lang="en-US" altLang="zh-TW" sz="2400" dirty="0"/>
              <a:t>Figure 8-24 is the map of our town. We live at vertex 1. At Christmas, we decide to visit all the vertices of the graph to go Christmas caroling. However, my family has three choruses: male, female, and children. Thus, we need to sing three songs at each vertex. The problem is the space at each vertex is not enough to host all three chorus at the same time. Moreover, it would take too long to stay at each vertex for three songs. Can you find a way to solve this problem?</a:t>
            </a:r>
            <a:endParaRPr lang="zh-TW" altLang="zh-TW" sz="24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5" name="投影片編號版面配置區 24"/>
          <p:cNvSpPr>
            <a:spLocks noGrp="1"/>
          </p:cNvSpPr>
          <p:nvPr>
            <p:ph type="sldNum" sz="quarter" idx="12"/>
          </p:nvPr>
        </p:nvSpPr>
        <p:spPr/>
        <p:txBody>
          <a:bodyPr/>
          <a:lstStyle/>
          <a:p>
            <a:fld id="{1589C3AD-368B-4707-9394-EC179C784BFC}" type="slidenum">
              <a:rPr lang="zh-TW" altLang="en-US" smtClean="0"/>
              <a:t>30</a:t>
            </a:fld>
            <a:endParaRPr lang="zh-TW" altLang="en-US"/>
          </a:p>
        </p:txBody>
      </p:sp>
    </p:spTree>
    <p:extLst>
      <p:ext uri="{BB962C8B-B14F-4D97-AF65-F5344CB8AC3E}">
        <p14:creationId xmlns:p14="http://schemas.microsoft.com/office/powerpoint/2010/main" val="27819693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589C3AD-368B-4707-9394-EC179C784BFC}" type="slidenum">
              <a:rPr lang="zh-TW" altLang="en-US" smtClean="0"/>
              <a:t>31</a:t>
            </a:fld>
            <a:endParaRPr lang="zh-TW" altLang="en-US"/>
          </a:p>
        </p:txBody>
      </p:sp>
      <p:graphicFrame>
        <p:nvGraphicFramePr>
          <p:cNvPr id="5" name="物件 4"/>
          <p:cNvGraphicFramePr>
            <a:graphicFrameLocks noChangeAspect="1"/>
          </p:cNvGraphicFramePr>
          <p:nvPr>
            <p:extLst>
              <p:ext uri="{D42A27DB-BD31-4B8C-83A1-F6EECF244321}">
                <p14:modId xmlns:p14="http://schemas.microsoft.com/office/powerpoint/2010/main" val="3960741916"/>
              </p:ext>
            </p:extLst>
          </p:nvPr>
        </p:nvGraphicFramePr>
        <p:xfrm>
          <a:off x="2267744" y="260648"/>
          <a:ext cx="4392488" cy="6440049"/>
        </p:xfrm>
        <a:graphic>
          <a:graphicData uri="http://schemas.openxmlformats.org/presentationml/2006/ole">
            <mc:AlternateContent xmlns:mc="http://schemas.openxmlformats.org/markup-compatibility/2006">
              <mc:Choice xmlns:v="urn:schemas-microsoft-com:vml" Requires="v">
                <p:oleObj spid="_x0000_s42091" r:id="rId3" imgW="6525006" imgH="9182481" progId="Microsoft">
                  <p:embed/>
                </p:oleObj>
              </mc:Choice>
              <mc:Fallback>
                <p:oleObj r:id="rId3" imgW="6525006" imgH="9182481" progId="Microsof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260648"/>
                        <a:ext cx="4392488" cy="6440049"/>
                      </a:xfrm>
                      <a:prstGeom prst="rect">
                        <a:avLst/>
                      </a:prstGeom>
                      <a:solidFill>
                        <a:srgbClr val="FFFFFF"/>
                      </a:solidFill>
                      <a:ln w="0">
                        <a:noFill/>
                        <a:miter lim="800000"/>
                        <a:headEnd/>
                        <a:tailEnd/>
                      </a:ln>
                    </p:spPr>
                  </p:pic>
                </p:oleObj>
              </mc:Fallback>
            </mc:AlternateContent>
          </a:graphicData>
        </a:graphic>
      </p:graphicFrame>
      <p:sp>
        <p:nvSpPr>
          <p:cNvPr id="6" name="文字方塊 5"/>
          <p:cNvSpPr txBox="1"/>
          <p:nvPr/>
        </p:nvSpPr>
        <p:spPr>
          <a:xfrm>
            <a:off x="6948264" y="6174596"/>
            <a:ext cx="1241237" cy="369332"/>
          </a:xfrm>
          <a:prstGeom prst="rect">
            <a:avLst/>
          </a:prstGeom>
          <a:noFill/>
        </p:spPr>
        <p:txBody>
          <a:bodyPr wrap="none" rtlCol="0">
            <a:spAutoFit/>
          </a:bodyPr>
          <a:lstStyle/>
          <a:p>
            <a:r>
              <a:rPr lang="en-US" altLang="zh-TW" dirty="0"/>
              <a:t>Figure 8-24</a:t>
            </a:r>
          </a:p>
        </p:txBody>
      </p:sp>
    </p:spTree>
    <p:extLst>
      <p:ext uri="{BB962C8B-B14F-4D97-AF65-F5344CB8AC3E}">
        <p14:creationId xmlns:p14="http://schemas.microsoft.com/office/powerpoint/2010/main" val="3261489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r>
              <a:rPr lang="en-US" altLang="zh-TW" dirty="0"/>
              <a:t>The following figures show the eventual solution.</a:t>
            </a:r>
          </a:p>
          <a:p>
            <a:r>
              <a:rPr lang="en-US" altLang="zh-TW" dirty="0"/>
              <a:t>The tour for the male chorus is shown in Figure 8-25.</a:t>
            </a:r>
            <a:endParaRPr lang="zh-TW" altLang="en-US" dirty="0"/>
          </a:p>
        </p:txBody>
      </p:sp>
      <p:sp>
        <p:nvSpPr>
          <p:cNvPr id="4" name="投影片編號版面配置區 3"/>
          <p:cNvSpPr>
            <a:spLocks noGrp="1"/>
          </p:cNvSpPr>
          <p:nvPr>
            <p:ph type="sldNum" sz="quarter" idx="12"/>
          </p:nvPr>
        </p:nvSpPr>
        <p:spPr/>
        <p:txBody>
          <a:bodyPr/>
          <a:lstStyle/>
          <a:p>
            <a:fld id="{1589C3AD-368B-4707-9394-EC179C784BFC}" type="slidenum">
              <a:rPr lang="zh-TW" altLang="en-US" smtClean="0"/>
              <a:t>32</a:t>
            </a:fld>
            <a:endParaRPr lang="zh-TW" altLang="en-US"/>
          </a:p>
        </p:txBody>
      </p:sp>
    </p:spTree>
    <p:extLst>
      <p:ext uri="{BB962C8B-B14F-4D97-AF65-F5344CB8AC3E}">
        <p14:creationId xmlns:p14="http://schemas.microsoft.com/office/powerpoint/2010/main" val="1272767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文字方塊 5"/>
          <p:cNvSpPr txBox="1"/>
          <p:nvPr/>
        </p:nvSpPr>
        <p:spPr>
          <a:xfrm>
            <a:off x="6948264" y="6174596"/>
            <a:ext cx="1241237" cy="369332"/>
          </a:xfrm>
          <a:prstGeom prst="rect">
            <a:avLst/>
          </a:prstGeom>
          <a:noFill/>
        </p:spPr>
        <p:txBody>
          <a:bodyPr wrap="none" rtlCol="0">
            <a:spAutoFit/>
          </a:bodyPr>
          <a:lstStyle/>
          <a:p>
            <a:r>
              <a:rPr lang="en-US" altLang="zh-TW" dirty="0"/>
              <a:t>Figure 8-25</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26" name="物件 25"/>
          <p:cNvGraphicFramePr>
            <a:graphicFrameLocks noChangeAspect="1"/>
          </p:cNvGraphicFramePr>
          <p:nvPr>
            <p:extLst>
              <p:ext uri="{D42A27DB-BD31-4B8C-83A1-F6EECF244321}">
                <p14:modId xmlns:p14="http://schemas.microsoft.com/office/powerpoint/2010/main" val="2643759856"/>
              </p:ext>
            </p:extLst>
          </p:nvPr>
        </p:nvGraphicFramePr>
        <p:xfrm>
          <a:off x="2253804" y="0"/>
          <a:ext cx="4636393" cy="6797652"/>
        </p:xfrm>
        <a:graphic>
          <a:graphicData uri="http://schemas.openxmlformats.org/presentationml/2006/ole">
            <mc:AlternateContent xmlns:mc="http://schemas.openxmlformats.org/markup-compatibility/2006">
              <mc:Choice xmlns:v="urn:schemas-microsoft-com:vml" Requires="v">
                <p:oleObj spid="_x0000_s29812" r:id="rId3" imgW="6525006" imgH="9182481" progId="Microsoft">
                  <p:embed/>
                </p:oleObj>
              </mc:Choice>
              <mc:Fallback>
                <p:oleObj r:id="rId3" imgW="6525006" imgH="9182481" progId="Microsof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3804" y="0"/>
                        <a:ext cx="4636393" cy="6797652"/>
                      </a:xfrm>
                      <a:prstGeom prst="rect">
                        <a:avLst/>
                      </a:prstGeom>
                      <a:solidFill>
                        <a:srgbClr val="FFFFFF"/>
                      </a:solidFill>
                      <a:ln w="0">
                        <a:noFill/>
                        <a:miter lim="800000"/>
                        <a:headEnd/>
                        <a:tailEnd/>
                      </a:ln>
                    </p:spPr>
                  </p:pic>
                </p:oleObj>
              </mc:Fallback>
            </mc:AlternateContent>
          </a:graphicData>
        </a:graphic>
      </p:graphicFrame>
      <p:sp>
        <p:nvSpPr>
          <p:cNvPr id="27" name="投影片編號版面配置區 26"/>
          <p:cNvSpPr>
            <a:spLocks noGrp="1"/>
          </p:cNvSpPr>
          <p:nvPr>
            <p:ph type="sldNum" sz="quarter" idx="12"/>
          </p:nvPr>
        </p:nvSpPr>
        <p:spPr/>
        <p:txBody>
          <a:bodyPr/>
          <a:lstStyle/>
          <a:p>
            <a:fld id="{1589C3AD-368B-4707-9394-EC179C784BFC}" type="slidenum">
              <a:rPr lang="zh-TW" altLang="en-US" smtClean="0"/>
              <a:t>33</a:t>
            </a:fld>
            <a:endParaRPr lang="zh-TW" altLang="en-US"/>
          </a:p>
        </p:txBody>
      </p:sp>
      <p:cxnSp>
        <p:nvCxnSpPr>
          <p:cNvPr id="23" name="直線單箭頭接點 22"/>
          <p:cNvCxnSpPr/>
          <p:nvPr/>
        </p:nvCxnSpPr>
        <p:spPr>
          <a:xfrm>
            <a:off x="4716016" y="1124744"/>
            <a:ext cx="432048" cy="21602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35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a:t>The tour for the female chorus is shown in Figure 8-26.</a:t>
            </a:r>
            <a:endParaRPr lang="zh-TW" altLang="en-US" dirty="0"/>
          </a:p>
          <a:p>
            <a:endParaRPr lang="zh-TW" altLang="en-US" dirty="0"/>
          </a:p>
        </p:txBody>
      </p:sp>
      <p:sp>
        <p:nvSpPr>
          <p:cNvPr id="4" name="投影片編號版面配置區 3"/>
          <p:cNvSpPr>
            <a:spLocks noGrp="1"/>
          </p:cNvSpPr>
          <p:nvPr>
            <p:ph type="sldNum" sz="quarter" idx="12"/>
          </p:nvPr>
        </p:nvSpPr>
        <p:spPr/>
        <p:txBody>
          <a:bodyPr/>
          <a:lstStyle/>
          <a:p>
            <a:fld id="{1589C3AD-368B-4707-9394-EC179C784BFC}" type="slidenum">
              <a:rPr lang="zh-TW" altLang="en-US" smtClean="0"/>
              <a:t>34</a:t>
            </a:fld>
            <a:endParaRPr lang="zh-TW" altLang="en-US"/>
          </a:p>
        </p:txBody>
      </p:sp>
    </p:spTree>
    <p:extLst>
      <p:ext uri="{BB962C8B-B14F-4D97-AF65-F5344CB8AC3E}">
        <p14:creationId xmlns:p14="http://schemas.microsoft.com/office/powerpoint/2010/main" val="15481288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文字方塊 5"/>
          <p:cNvSpPr txBox="1"/>
          <p:nvPr/>
        </p:nvSpPr>
        <p:spPr>
          <a:xfrm>
            <a:off x="6948264" y="6174596"/>
            <a:ext cx="1241237" cy="369332"/>
          </a:xfrm>
          <a:prstGeom prst="rect">
            <a:avLst/>
          </a:prstGeom>
          <a:noFill/>
        </p:spPr>
        <p:txBody>
          <a:bodyPr wrap="none" rtlCol="0">
            <a:spAutoFit/>
          </a:bodyPr>
          <a:lstStyle/>
          <a:p>
            <a:r>
              <a:rPr lang="en-US" altLang="zh-TW" dirty="0"/>
              <a:t>Figure 8-26</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23" name="物件 22"/>
          <p:cNvGraphicFramePr>
            <a:graphicFrameLocks noChangeAspect="1"/>
          </p:cNvGraphicFramePr>
          <p:nvPr>
            <p:extLst>
              <p:ext uri="{D42A27DB-BD31-4B8C-83A1-F6EECF244321}">
                <p14:modId xmlns:p14="http://schemas.microsoft.com/office/powerpoint/2010/main" val="3133279363"/>
              </p:ext>
            </p:extLst>
          </p:nvPr>
        </p:nvGraphicFramePr>
        <p:xfrm>
          <a:off x="2213992" y="0"/>
          <a:ext cx="4716016" cy="6914391"/>
        </p:xfrm>
        <a:graphic>
          <a:graphicData uri="http://schemas.openxmlformats.org/presentationml/2006/ole">
            <mc:AlternateContent xmlns:mc="http://schemas.openxmlformats.org/markup-compatibility/2006">
              <mc:Choice xmlns:v="urn:schemas-microsoft-com:vml" Requires="v">
                <p:oleObj spid="_x0000_s30835" r:id="rId3" imgW="6525006" imgH="9182481" progId="Microsoft">
                  <p:embed/>
                </p:oleObj>
              </mc:Choice>
              <mc:Fallback>
                <p:oleObj r:id="rId3" imgW="6525006" imgH="9182481" progId="Microsof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3992" y="0"/>
                        <a:ext cx="4716016" cy="6914391"/>
                      </a:xfrm>
                      <a:prstGeom prst="rect">
                        <a:avLst/>
                      </a:prstGeom>
                      <a:solidFill>
                        <a:srgbClr val="FFFFFF"/>
                      </a:solidFill>
                      <a:ln w="0">
                        <a:noFill/>
                        <a:miter lim="800000"/>
                        <a:headEnd/>
                        <a:tailEnd/>
                      </a:ln>
                    </p:spPr>
                  </p:pic>
                </p:oleObj>
              </mc:Fallback>
            </mc:AlternateContent>
          </a:graphicData>
        </a:graphic>
      </p:graphicFrame>
      <p:sp>
        <p:nvSpPr>
          <p:cNvPr id="24" name="投影片編號版面配置區 23"/>
          <p:cNvSpPr>
            <a:spLocks noGrp="1"/>
          </p:cNvSpPr>
          <p:nvPr>
            <p:ph type="sldNum" sz="quarter" idx="12"/>
          </p:nvPr>
        </p:nvSpPr>
        <p:spPr/>
        <p:txBody>
          <a:bodyPr/>
          <a:lstStyle/>
          <a:p>
            <a:fld id="{1589C3AD-368B-4707-9394-EC179C784BFC}" type="slidenum">
              <a:rPr lang="zh-TW" altLang="en-US" smtClean="0"/>
              <a:t>35</a:t>
            </a:fld>
            <a:endParaRPr lang="zh-TW" altLang="en-US"/>
          </a:p>
        </p:txBody>
      </p:sp>
      <p:cxnSp>
        <p:nvCxnSpPr>
          <p:cNvPr id="29" name="直線單箭頭接點 28"/>
          <p:cNvCxnSpPr/>
          <p:nvPr/>
        </p:nvCxnSpPr>
        <p:spPr>
          <a:xfrm flipH="1">
            <a:off x="3995936" y="1124744"/>
            <a:ext cx="504056" cy="21602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27671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a:t>The tour for the children’s chorus is shown in Figure 8-25.</a:t>
            </a:r>
            <a:endParaRPr lang="zh-TW" altLang="en-US" dirty="0"/>
          </a:p>
          <a:p>
            <a:endParaRPr lang="zh-TW" altLang="en-US" dirty="0"/>
          </a:p>
        </p:txBody>
      </p:sp>
      <p:sp>
        <p:nvSpPr>
          <p:cNvPr id="4" name="投影片編號版面配置區 3"/>
          <p:cNvSpPr>
            <a:spLocks noGrp="1"/>
          </p:cNvSpPr>
          <p:nvPr>
            <p:ph type="sldNum" sz="quarter" idx="12"/>
          </p:nvPr>
        </p:nvSpPr>
        <p:spPr/>
        <p:txBody>
          <a:bodyPr/>
          <a:lstStyle/>
          <a:p>
            <a:fld id="{1589C3AD-368B-4707-9394-EC179C784BFC}" type="slidenum">
              <a:rPr lang="zh-TW" altLang="en-US" smtClean="0"/>
              <a:t>36</a:t>
            </a:fld>
            <a:endParaRPr lang="zh-TW" altLang="en-US"/>
          </a:p>
        </p:txBody>
      </p:sp>
    </p:spTree>
    <p:extLst>
      <p:ext uri="{BB962C8B-B14F-4D97-AF65-F5344CB8AC3E}">
        <p14:creationId xmlns:p14="http://schemas.microsoft.com/office/powerpoint/2010/main" val="1695876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文字方塊 5"/>
          <p:cNvSpPr txBox="1"/>
          <p:nvPr/>
        </p:nvSpPr>
        <p:spPr>
          <a:xfrm>
            <a:off x="6948264" y="6174596"/>
            <a:ext cx="1241237" cy="369332"/>
          </a:xfrm>
          <a:prstGeom prst="rect">
            <a:avLst/>
          </a:prstGeom>
          <a:noFill/>
        </p:spPr>
        <p:txBody>
          <a:bodyPr wrap="none" rtlCol="0">
            <a:spAutoFit/>
          </a:bodyPr>
          <a:lstStyle/>
          <a:p>
            <a:r>
              <a:rPr lang="en-US" altLang="zh-TW" dirty="0"/>
              <a:t>Figure 8-27</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26" name="物件 25"/>
          <p:cNvGraphicFramePr>
            <a:graphicFrameLocks noChangeAspect="1"/>
          </p:cNvGraphicFramePr>
          <p:nvPr>
            <p:extLst>
              <p:ext uri="{D42A27DB-BD31-4B8C-83A1-F6EECF244321}">
                <p14:modId xmlns:p14="http://schemas.microsoft.com/office/powerpoint/2010/main" val="1662922613"/>
              </p:ext>
            </p:extLst>
          </p:nvPr>
        </p:nvGraphicFramePr>
        <p:xfrm>
          <a:off x="2213992" y="0"/>
          <a:ext cx="4716016" cy="6914391"/>
        </p:xfrm>
        <a:graphic>
          <a:graphicData uri="http://schemas.openxmlformats.org/presentationml/2006/ole">
            <mc:AlternateContent xmlns:mc="http://schemas.openxmlformats.org/markup-compatibility/2006">
              <mc:Choice xmlns:v="urn:schemas-microsoft-com:vml" Requires="v">
                <p:oleObj spid="_x0000_s31859" r:id="rId3" imgW="6525006" imgH="9182481" progId="Microsoft">
                  <p:embed/>
                </p:oleObj>
              </mc:Choice>
              <mc:Fallback>
                <p:oleObj r:id="rId3" imgW="6525006" imgH="9182481" progId="Microsof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3992" y="0"/>
                        <a:ext cx="4716016" cy="6914391"/>
                      </a:xfrm>
                      <a:prstGeom prst="rect">
                        <a:avLst/>
                      </a:prstGeom>
                      <a:solidFill>
                        <a:srgbClr val="FFFFFF"/>
                      </a:solidFill>
                      <a:ln w="0">
                        <a:noFill/>
                        <a:miter lim="800000"/>
                        <a:headEnd/>
                        <a:tailEnd/>
                      </a:ln>
                    </p:spPr>
                  </p:pic>
                </p:oleObj>
              </mc:Fallback>
            </mc:AlternateContent>
          </a:graphicData>
        </a:graphic>
      </p:graphicFrame>
      <p:sp>
        <p:nvSpPr>
          <p:cNvPr id="27" name="投影片編號版面配置區 26"/>
          <p:cNvSpPr>
            <a:spLocks noGrp="1"/>
          </p:cNvSpPr>
          <p:nvPr>
            <p:ph type="sldNum" sz="quarter" idx="12"/>
          </p:nvPr>
        </p:nvSpPr>
        <p:spPr/>
        <p:txBody>
          <a:bodyPr/>
          <a:lstStyle/>
          <a:p>
            <a:fld id="{1589C3AD-368B-4707-9394-EC179C784BFC}" type="slidenum">
              <a:rPr lang="zh-TW" altLang="en-US" smtClean="0"/>
              <a:t>37</a:t>
            </a:fld>
            <a:endParaRPr lang="zh-TW" altLang="en-US"/>
          </a:p>
        </p:txBody>
      </p:sp>
      <p:cxnSp>
        <p:nvCxnSpPr>
          <p:cNvPr id="28" name="直線單箭頭接點 27"/>
          <p:cNvCxnSpPr/>
          <p:nvPr/>
        </p:nvCxnSpPr>
        <p:spPr>
          <a:xfrm>
            <a:off x="4499992" y="1124744"/>
            <a:ext cx="0" cy="43204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8386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文字方塊 5"/>
          <p:cNvSpPr txBox="1"/>
          <p:nvPr/>
        </p:nvSpPr>
        <p:spPr>
          <a:xfrm>
            <a:off x="3951382" y="4869160"/>
            <a:ext cx="1241237" cy="369332"/>
          </a:xfrm>
          <a:prstGeom prst="rect">
            <a:avLst/>
          </a:prstGeom>
          <a:noFill/>
        </p:spPr>
        <p:txBody>
          <a:bodyPr wrap="none" rtlCol="0">
            <a:spAutoFit/>
          </a:bodyPr>
          <a:lstStyle/>
          <a:p>
            <a:r>
              <a:rPr lang="en-US" altLang="zh-TW" dirty="0"/>
              <a:t>Figure 8-28</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27" name="物件 26"/>
          <p:cNvGraphicFramePr>
            <a:graphicFrameLocks noChangeAspect="1"/>
          </p:cNvGraphicFramePr>
          <p:nvPr>
            <p:extLst>
              <p:ext uri="{D42A27DB-BD31-4B8C-83A1-F6EECF244321}">
                <p14:modId xmlns:p14="http://schemas.microsoft.com/office/powerpoint/2010/main" val="993999100"/>
              </p:ext>
            </p:extLst>
          </p:nvPr>
        </p:nvGraphicFramePr>
        <p:xfrm>
          <a:off x="-56239" y="2489400"/>
          <a:ext cx="9256479" cy="2013060"/>
        </p:xfrm>
        <a:graphic>
          <a:graphicData uri="http://schemas.openxmlformats.org/presentationml/2006/ole">
            <mc:AlternateContent xmlns:mc="http://schemas.openxmlformats.org/markup-compatibility/2006">
              <mc:Choice xmlns:v="urn:schemas-microsoft-com:vml" Requires="v">
                <p:oleObj spid="_x0000_s32884" r:id="rId3" imgW="9504426" imgH="2294001" progId="Microsoft">
                  <p:embed/>
                </p:oleObj>
              </mc:Choice>
              <mc:Fallback>
                <p:oleObj r:id="rId3" imgW="9504426" imgH="2294001" progId="Microsof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39" y="2489400"/>
                        <a:ext cx="9256479" cy="2013060"/>
                      </a:xfrm>
                      <a:prstGeom prst="rect">
                        <a:avLst/>
                      </a:prstGeom>
                      <a:solidFill>
                        <a:srgbClr val="FFFFFF"/>
                      </a:solidFill>
                      <a:ln w="0">
                        <a:solidFill>
                          <a:srgbClr val="808080"/>
                        </a:solidFill>
                        <a:miter lim="800000"/>
                        <a:headEnd/>
                        <a:tailEnd/>
                      </a:ln>
                    </p:spPr>
                  </p:pic>
                </p:oleObj>
              </mc:Fallback>
            </mc:AlternateContent>
          </a:graphicData>
        </a:graphic>
      </p:graphicFrame>
      <p:sp>
        <p:nvSpPr>
          <p:cNvPr id="28" name="投影片編號版面配置區 27"/>
          <p:cNvSpPr>
            <a:spLocks noGrp="1"/>
          </p:cNvSpPr>
          <p:nvPr>
            <p:ph type="sldNum" sz="quarter" idx="12"/>
          </p:nvPr>
        </p:nvSpPr>
        <p:spPr/>
        <p:txBody>
          <a:bodyPr/>
          <a:lstStyle/>
          <a:p>
            <a:fld id="{1589C3AD-368B-4707-9394-EC179C784BFC}" type="slidenum">
              <a:rPr lang="zh-TW" altLang="en-US" smtClean="0"/>
              <a:t>38</a:t>
            </a:fld>
            <a:endParaRPr lang="zh-TW" altLang="en-US"/>
          </a:p>
        </p:txBody>
      </p:sp>
      <p:sp>
        <p:nvSpPr>
          <p:cNvPr id="26" name="文字方塊 25"/>
          <p:cNvSpPr txBox="1"/>
          <p:nvPr/>
        </p:nvSpPr>
        <p:spPr>
          <a:xfrm>
            <a:off x="683568" y="621002"/>
            <a:ext cx="7776864" cy="1815882"/>
          </a:xfrm>
          <a:prstGeom prst="rect">
            <a:avLst/>
          </a:prstGeom>
          <a:noFill/>
        </p:spPr>
        <p:txBody>
          <a:bodyPr wrap="square" rtlCol="0">
            <a:spAutoFit/>
          </a:bodyPr>
          <a:lstStyle/>
          <a:p>
            <a:r>
              <a:rPr lang="en-US" altLang="zh-TW" sz="2800" dirty="0"/>
              <a:t>It is clear from the following chart that this arrangement results in the three groups all being at a different vertex at any time period. There is no overlap except at the beginning and end.</a:t>
            </a:r>
            <a:endParaRPr lang="zh-TW" altLang="en-US" sz="2800" dirty="0"/>
          </a:p>
        </p:txBody>
      </p:sp>
    </p:spTree>
    <p:extLst>
      <p:ext uri="{BB962C8B-B14F-4D97-AF65-F5344CB8AC3E}">
        <p14:creationId xmlns:p14="http://schemas.microsoft.com/office/powerpoint/2010/main" val="5096510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a:t>Professor Rau also wants to do the same with three choruses he has put together. He live at vertex 22. Can you help solve his problem?</a:t>
            </a:r>
            <a:endParaRPr lang="zh-TW" altLang="en-US" dirty="0"/>
          </a:p>
        </p:txBody>
      </p:sp>
      <p:sp>
        <p:nvSpPr>
          <p:cNvPr id="4" name="投影片編號版面配置區 3"/>
          <p:cNvSpPr>
            <a:spLocks noGrp="1"/>
          </p:cNvSpPr>
          <p:nvPr>
            <p:ph type="sldNum" sz="quarter" idx="12"/>
          </p:nvPr>
        </p:nvSpPr>
        <p:spPr/>
        <p:txBody>
          <a:bodyPr/>
          <a:lstStyle/>
          <a:p>
            <a:fld id="{1589C3AD-368B-4707-9394-EC179C784BFC}" type="slidenum">
              <a:rPr lang="zh-TW" altLang="en-US" smtClean="0"/>
              <a:t>39</a:t>
            </a:fld>
            <a:endParaRPr lang="zh-TW" altLang="en-US"/>
          </a:p>
        </p:txBody>
      </p:sp>
    </p:spTree>
    <p:extLst>
      <p:ext uri="{BB962C8B-B14F-4D97-AF65-F5344CB8AC3E}">
        <p14:creationId xmlns:p14="http://schemas.microsoft.com/office/powerpoint/2010/main" val="84731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880120"/>
            <a:ext cx="8229600" cy="2116832"/>
          </a:xfrm>
        </p:spPr>
        <p:txBody>
          <a:bodyPr>
            <a:normAutofit/>
          </a:bodyPr>
          <a:lstStyle/>
          <a:p>
            <a:r>
              <a:rPr lang="en-US" altLang="zh-TW" sz="2200" dirty="0"/>
              <a:t>For how the travel plan works, see Figure 8-3.</a:t>
            </a:r>
            <a:endParaRPr lang="zh-TW" altLang="en-US" sz="22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文字方塊 5"/>
          <p:cNvSpPr txBox="1"/>
          <p:nvPr/>
        </p:nvSpPr>
        <p:spPr>
          <a:xfrm>
            <a:off x="4009891" y="4715852"/>
            <a:ext cx="1124219" cy="369332"/>
          </a:xfrm>
          <a:prstGeom prst="rect">
            <a:avLst/>
          </a:prstGeom>
          <a:noFill/>
        </p:spPr>
        <p:txBody>
          <a:bodyPr wrap="none" rtlCol="0">
            <a:spAutoFit/>
          </a:bodyPr>
          <a:lstStyle/>
          <a:p>
            <a:r>
              <a:rPr lang="en-US" altLang="zh-TW" dirty="0"/>
              <a:t>Figure 8-3</a:t>
            </a:r>
            <a:endParaRPr lang="zh-TW" altLang="en-US"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8" name="物件 7"/>
          <p:cNvGraphicFramePr>
            <a:graphicFrameLocks noChangeAspect="1"/>
          </p:cNvGraphicFramePr>
          <p:nvPr>
            <p:extLst>
              <p:ext uri="{D42A27DB-BD31-4B8C-83A1-F6EECF244321}">
                <p14:modId xmlns:p14="http://schemas.microsoft.com/office/powerpoint/2010/main" val="2763861799"/>
              </p:ext>
            </p:extLst>
          </p:nvPr>
        </p:nvGraphicFramePr>
        <p:xfrm>
          <a:off x="104624" y="2348880"/>
          <a:ext cx="8934753" cy="2160240"/>
        </p:xfrm>
        <a:graphic>
          <a:graphicData uri="http://schemas.openxmlformats.org/presentationml/2006/ole">
            <mc:AlternateContent xmlns:mc="http://schemas.openxmlformats.org/markup-compatibility/2006">
              <mc:Choice xmlns:v="urn:schemas-microsoft-com:vml" Requires="v">
                <p:oleObj spid="_x0000_s3198" r:id="rId3" imgW="8832723" imgH="2331339" progId="Microsoft">
                  <p:embed/>
                </p:oleObj>
              </mc:Choice>
              <mc:Fallback>
                <p:oleObj r:id="rId3" imgW="8832723" imgH="2331339" progId="Microsof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24" y="2348880"/>
                        <a:ext cx="8934753" cy="2160240"/>
                      </a:xfrm>
                      <a:prstGeom prst="rect">
                        <a:avLst/>
                      </a:prstGeom>
                      <a:solidFill>
                        <a:srgbClr val="FFFFFF"/>
                      </a:solidFill>
                      <a:ln w="0">
                        <a:noFill/>
                        <a:miter lim="800000"/>
                        <a:headEnd/>
                        <a:tailEnd/>
                      </a:ln>
                    </p:spPr>
                  </p:pic>
                </p:oleObj>
              </mc:Fallback>
            </mc:AlternateContent>
          </a:graphicData>
        </a:graphic>
      </p:graphicFrame>
      <p:sp>
        <p:nvSpPr>
          <p:cNvPr id="9" name="投影片編號版面配置區 8"/>
          <p:cNvSpPr>
            <a:spLocks noGrp="1"/>
          </p:cNvSpPr>
          <p:nvPr>
            <p:ph type="sldNum" sz="quarter" idx="12"/>
          </p:nvPr>
        </p:nvSpPr>
        <p:spPr/>
        <p:txBody>
          <a:bodyPr/>
          <a:lstStyle/>
          <a:p>
            <a:fld id="{1589C3AD-368B-4707-9394-EC179C784BFC}" type="slidenum">
              <a:rPr lang="zh-TW" altLang="en-US" smtClean="0"/>
              <a:t>4</a:t>
            </a:fld>
            <a:endParaRPr lang="zh-TW" altLang="en-US"/>
          </a:p>
        </p:txBody>
      </p:sp>
    </p:spTree>
    <p:extLst>
      <p:ext uri="{BB962C8B-B14F-4D97-AF65-F5344CB8AC3E}">
        <p14:creationId xmlns:p14="http://schemas.microsoft.com/office/powerpoint/2010/main" val="19929520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文字方塊 5"/>
          <p:cNvSpPr txBox="1"/>
          <p:nvPr/>
        </p:nvSpPr>
        <p:spPr>
          <a:xfrm>
            <a:off x="6948264" y="6174596"/>
            <a:ext cx="1241237" cy="369332"/>
          </a:xfrm>
          <a:prstGeom prst="rect">
            <a:avLst/>
          </a:prstGeom>
          <a:noFill/>
        </p:spPr>
        <p:txBody>
          <a:bodyPr wrap="none" rtlCol="0">
            <a:spAutoFit/>
          </a:bodyPr>
          <a:lstStyle/>
          <a:p>
            <a:r>
              <a:rPr lang="en-US" altLang="zh-TW" dirty="0"/>
              <a:t>Figure 8-29</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27" name="物件 26"/>
          <p:cNvGraphicFramePr>
            <a:graphicFrameLocks noChangeAspect="1"/>
          </p:cNvGraphicFramePr>
          <p:nvPr>
            <p:extLst>
              <p:ext uri="{D42A27DB-BD31-4B8C-83A1-F6EECF244321}">
                <p14:modId xmlns:p14="http://schemas.microsoft.com/office/powerpoint/2010/main" val="1245814638"/>
              </p:ext>
            </p:extLst>
          </p:nvPr>
        </p:nvGraphicFramePr>
        <p:xfrm>
          <a:off x="2213992" y="0"/>
          <a:ext cx="4716016" cy="6823172"/>
        </p:xfrm>
        <a:graphic>
          <a:graphicData uri="http://schemas.openxmlformats.org/presentationml/2006/ole">
            <mc:AlternateContent xmlns:mc="http://schemas.openxmlformats.org/markup-compatibility/2006">
              <mc:Choice xmlns:v="urn:schemas-microsoft-com:vml" Requires="v">
                <p:oleObj spid="_x0000_s33906" r:id="rId3" imgW="6525006" imgH="9061704" progId="Microsoft">
                  <p:embed/>
                </p:oleObj>
              </mc:Choice>
              <mc:Fallback>
                <p:oleObj r:id="rId3" imgW="6525006" imgH="9061704" progId="Microsof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3992" y="0"/>
                        <a:ext cx="4716016" cy="6823172"/>
                      </a:xfrm>
                      <a:prstGeom prst="rect">
                        <a:avLst/>
                      </a:prstGeom>
                      <a:solidFill>
                        <a:srgbClr val="FFFFFF"/>
                      </a:solidFill>
                      <a:ln w="0">
                        <a:noFill/>
                        <a:miter lim="800000"/>
                        <a:headEnd/>
                        <a:tailEnd/>
                      </a:ln>
                    </p:spPr>
                  </p:pic>
                </p:oleObj>
              </mc:Fallback>
            </mc:AlternateContent>
          </a:graphicData>
        </a:graphic>
      </p:graphicFrame>
      <p:sp>
        <p:nvSpPr>
          <p:cNvPr id="28" name="投影片編號版面配置區 27"/>
          <p:cNvSpPr>
            <a:spLocks noGrp="1"/>
          </p:cNvSpPr>
          <p:nvPr>
            <p:ph type="sldNum" sz="quarter" idx="12"/>
          </p:nvPr>
        </p:nvSpPr>
        <p:spPr/>
        <p:txBody>
          <a:bodyPr/>
          <a:lstStyle/>
          <a:p>
            <a:fld id="{1589C3AD-368B-4707-9394-EC179C784BFC}" type="slidenum">
              <a:rPr lang="zh-TW" altLang="en-US" smtClean="0"/>
              <a:t>40</a:t>
            </a:fld>
            <a:endParaRPr lang="zh-TW" altLang="en-US"/>
          </a:p>
        </p:txBody>
      </p:sp>
    </p:spTree>
    <p:extLst>
      <p:ext uri="{BB962C8B-B14F-4D97-AF65-F5344CB8AC3E}">
        <p14:creationId xmlns:p14="http://schemas.microsoft.com/office/powerpoint/2010/main" val="120533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文字方塊 5"/>
          <p:cNvSpPr txBox="1"/>
          <p:nvPr/>
        </p:nvSpPr>
        <p:spPr>
          <a:xfrm>
            <a:off x="3951382" y="4869160"/>
            <a:ext cx="1241237" cy="369332"/>
          </a:xfrm>
          <a:prstGeom prst="rect">
            <a:avLst/>
          </a:prstGeom>
          <a:noFill/>
        </p:spPr>
        <p:txBody>
          <a:bodyPr wrap="none" rtlCol="0">
            <a:spAutoFit/>
          </a:bodyPr>
          <a:lstStyle/>
          <a:p>
            <a:r>
              <a:rPr lang="en-US" altLang="zh-TW" dirty="0"/>
              <a:t>Figure 8-30</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28" name="物件 27"/>
          <p:cNvGraphicFramePr>
            <a:graphicFrameLocks noChangeAspect="1"/>
          </p:cNvGraphicFramePr>
          <p:nvPr>
            <p:extLst>
              <p:ext uri="{D42A27DB-BD31-4B8C-83A1-F6EECF244321}">
                <p14:modId xmlns:p14="http://schemas.microsoft.com/office/powerpoint/2010/main" val="456458890"/>
              </p:ext>
            </p:extLst>
          </p:nvPr>
        </p:nvGraphicFramePr>
        <p:xfrm>
          <a:off x="0" y="2425824"/>
          <a:ext cx="9144000" cy="2006353"/>
        </p:xfrm>
        <a:graphic>
          <a:graphicData uri="http://schemas.openxmlformats.org/presentationml/2006/ole">
            <mc:AlternateContent xmlns:mc="http://schemas.openxmlformats.org/markup-compatibility/2006">
              <mc:Choice xmlns:v="urn:schemas-microsoft-com:vml" Requires="v">
                <p:oleObj spid="_x0000_s35956" r:id="rId3" imgW="9420987" imgH="2294001" progId="Microsoft">
                  <p:embed/>
                </p:oleObj>
              </mc:Choice>
              <mc:Fallback>
                <p:oleObj r:id="rId3" imgW="9420987" imgH="2294001" progId="Microsof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25824"/>
                        <a:ext cx="9144000" cy="2006353"/>
                      </a:xfrm>
                      <a:prstGeom prst="rect">
                        <a:avLst/>
                      </a:prstGeom>
                      <a:solidFill>
                        <a:srgbClr val="FFFFFF"/>
                      </a:solidFill>
                      <a:ln w="0">
                        <a:noFill/>
                        <a:miter lim="800000"/>
                        <a:headEnd/>
                        <a:tailEnd/>
                      </a:ln>
                    </p:spPr>
                  </p:pic>
                </p:oleObj>
              </mc:Fallback>
            </mc:AlternateContent>
          </a:graphicData>
        </a:graphic>
      </p:graphicFrame>
      <p:sp>
        <p:nvSpPr>
          <p:cNvPr id="29" name="投影片編號版面配置區 28"/>
          <p:cNvSpPr>
            <a:spLocks noGrp="1"/>
          </p:cNvSpPr>
          <p:nvPr>
            <p:ph type="sldNum" sz="quarter" idx="12"/>
          </p:nvPr>
        </p:nvSpPr>
        <p:spPr/>
        <p:txBody>
          <a:bodyPr/>
          <a:lstStyle/>
          <a:p>
            <a:fld id="{1589C3AD-368B-4707-9394-EC179C784BFC}" type="slidenum">
              <a:rPr lang="zh-TW" altLang="en-US" smtClean="0"/>
              <a:t>41</a:t>
            </a:fld>
            <a:endParaRPr lang="zh-TW" altLang="en-US"/>
          </a:p>
        </p:txBody>
      </p:sp>
      <p:sp>
        <p:nvSpPr>
          <p:cNvPr id="27" name="文字方塊 26"/>
          <p:cNvSpPr txBox="1"/>
          <p:nvPr/>
        </p:nvSpPr>
        <p:spPr>
          <a:xfrm>
            <a:off x="755576" y="771240"/>
            <a:ext cx="6984776" cy="461665"/>
          </a:xfrm>
          <a:prstGeom prst="rect">
            <a:avLst/>
          </a:prstGeom>
          <a:noFill/>
        </p:spPr>
        <p:txBody>
          <a:bodyPr wrap="square" rtlCol="0">
            <a:spAutoFit/>
          </a:bodyPr>
          <a:lstStyle/>
          <a:p>
            <a:r>
              <a:rPr lang="en-US" altLang="zh-TW" sz="2400" dirty="0"/>
              <a:t>The solution is provided below (Figure 8-30).</a:t>
            </a:r>
            <a:endParaRPr lang="zh-TW" altLang="en-US" sz="2400" dirty="0"/>
          </a:p>
        </p:txBody>
      </p:sp>
    </p:spTree>
    <p:extLst>
      <p:ext uri="{BB962C8B-B14F-4D97-AF65-F5344CB8AC3E}">
        <p14:creationId xmlns:p14="http://schemas.microsoft.com/office/powerpoint/2010/main" val="38094754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pPr algn="just"/>
            <a:r>
              <a:rPr lang="en-US" altLang="zh-TW" dirty="0"/>
              <a:t>After our previous experience, we decide to do the same thing starting from our church, located at vertex 21. Can you help us solve the problem?</a:t>
            </a:r>
            <a:endParaRPr lang="zh-TW" altLang="en-US" dirty="0"/>
          </a:p>
        </p:txBody>
      </p:sp>
      <p:sp>
        <p:nvSpPr>
          <p:cNvPr id="4" name="投影片編號版面配置區 3"/>
          <p:cNvSpPr>
            <a:spLocks noGrp="1"/>
          </p:cNvSpPr>
          <p:nvPr>
            <p:ph type="sldNum" sz="quarter" idx="12"/>
          </p:nvPr>
        </p:nvSpPr>
        <p:spPr/>
        <p:txBody>
          <a:bodyPr/>
          <a:lstStyle/>
          <a:p>
            <a:fld id="{1589C3AD-368B-4707-9394-EC179C784BFC}" type="slidenum">
              <a:rPr lang="zh-TW" altLang="en-US" smtClean="0"/>
              <a:t>42</a:t>
            </a:fld>
            <a:endParaRPr lang="zh-TW" altLang="en-US"/>
          </a:p>
        </p:txBody>
      </p:sp>
    </p:spTree>
    <p:extLst>
      <p:ext uri="{BB962C8B-B14F-4D97-AF65-F5344CB8AC3E}">
        <p14:creationId xmlns:p14="http://schemas.microsoft.com/office/powerpoint/2010/main" val="19071180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3677" y="0"/>
            <a:ext cx="4644517" cy="6743193"/>
          </a:xfrm>
          <a:prstGeom prst="rect">
            <a:avLst/>
          </a:prstGeom>
        </p:spPr>
      </p:pic>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文字方塊 5"/>
          <p:cNvSpPr txBox="1"/>
          <p:nvPr/>
        </p:nvSpPr>
        <p:spPr>
          <a:xfrm>
            <a:off x="6948264" y="6174596"/>
            <a:ext cx="1241237" cy="369332"/>
          </a:xfrm>
          <a:prstGeom prst="rect">
            <a:avLst/>
          </a:prstGeom>
          <a:noFill/>
        </p:spPr>
        <p:txBody>
          <a:bodyPr wrap="none" rtlCol="0">
            <a:spAutoFit/>
          </a:bodyPr>
          <a:lstStyle/>
          <a:p>
            <a:r>
              <a:rPr lang="en-US" altLang="zh-TW" dirty="0"/>
              <a:t>Figure 8-31</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9" name="投影片編號版面配置區 28"/>
          <p:cNvSpPr>
            <a:spLocks noGrp="1"/>
          </p:cNvSpPr>
          <p:nvPr>
            <p:ph type="sldNum" sz="quarter" idx="12"/>
          </p:nvPr>
        </p:nvSpPr>
        <p:spPr/>
        <p:txBody>
          <a:bodyPr/>
          <a:lstStyle/>
          <a:p>
            <a:fld id="{1589C3AD-368B-4707-9394-EC179C784BFC}" type="slidenum">
              <a:rPr lang="zh-TW" altLang="en-US" smtClean="0"/>
              <a:t>43</a:t>
            </a:fld>
            <a:endParaRPr lang="zh-TW" altLang="en-US"/>
          </a:p>
        </p:txBody>
      </p:sp>
      <p:pic>
        <p:nvPicPr>
          <p:cNvPr id="27" name="圖片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7826" y="6308653"/>
            <a:ext cx="633245" cy="521439"/>
          </a:xfrm>
          <a:prstGeom prst="rect">
            <a:avLst/>
          </a:prstGeom>
        </p:spPr>
      </p:pic>
    </p:spTree>
    <p:extLst>
      <p:ext uri="{BB962C8B-B14F-4D97-AF65-F5344CB8AC3E}">
        <p14:creationId xmlns:p14="http://schemas.microsoft.com/office/powerpoint/2010/main" val="307256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文字方塊 5"/>
          <p:cNvSpPr txBox="1"/>
          <p:nvPr/>
        </p:nvSpPr>
        <p:spPr>
          <a:xfrm>
            <a:off x="3951382" y="4869160"/>
            <a:ext cx="1241237" cy="369332"/>
          </a:xfrm>
          <a:prstGeom prst="rect">
            <a:avLst/>
          </a:prstGeom>
          <a:noFill/>
        </p:spPr>
        <p:txBody>
          <a:bodyPr wrap="none" rtlCol="0">
            <a:spAutoFit/>
          </a:bodyPr>
          <a:lstStyle/>
          <a:p>
            <a:r>
              <a:rPr lang="en-US" altLang="zh-TW" dirty="0"/>
              <a:t>Figure 8-32</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30" name="投影片編號版面配置區 29"/>
          <p:cNvSpPr>
            <a:spLocks noGrp="1"/>
          </p:cNvSpPr>
          <p:nvPr>
            <p:ph type="sldNum" sz="quarter" idx="12"/>
          </p:nvPr>
        </p:nvSpPr>
        <p:spPr/>
        <p:txBody>
          <a:bodyPr/>
          <a:lstStyle/>
          <a:p>
            <a:fld id="{1589C3AD-368B-4707-9394-EC179C784BFC}" type="slidenum">
              <a:rPr lang="zh-TW" altLang="en-US" smtClean="0"/>
              <a:t>44</a:t>
            </a:fld>
            <a:endParaRPr lang="zh-TW" altLang="en-US"/>
          </a:p>
        </p:txBody>
      </p:sp>
      <p:sp>
        <p:nvSpPr>
          <p:cNvPr id="28" name="文字方塊 27"/>
          <p:cNvSpPr txBox="1"/>
          <p:nvPr/>
        </p:nvSpPr>
        <p:spPr>
          <a:xfrm>
            <a:off x="827584" y="548680"/>
            <a:ext cx="7056784" cy="461665"/>
          </a:xfrm>
          <a:prstGeom prst="rect">
            <a:avLst/>
          </a:prstGeom>
          <a:noFill/>
        </p:spPr>
        <p:txBody>
          <a:bodyPr wrap="square" rtlCol="0">
            <a:spAutoFit/>
          </a:bodyPr>
          <a:lstStyle/>
          <a:p>
            <a:r>
              <a:rPr lang="en-US" altLang="zh-TW" sz="2400" dirty="0"/>
              <a:t>A solution is provided below (Figure 8-32).</a:t>
            </a:r>
            <a:endParaRPr lang="zh-TW" altLang="en-US" sz="2400" dirty="0"/>
          </a:p>
        </p:txBody>
      </p:sp>
      <p:pic>
        <p:nvPicPr>
          <p:cNvPr id="31" name="圖片 30"/>
          <p:cNvPicPr>
            <a:picLocks noChangeAspect="1"/>
          </p:cNvPicPr>
          <p:nvPr/>
        </p:nvPicPr>
        <p:blipFill>
          <a:blip r:embed="rId2"/>
          <a:stretch>
            <a:fillRect/>
          </a:stretch>
        </p:blipFill>
        <p:spPr>
          <a:xfrm>
            <a:off x="-38100" y="2409825"/>
            <a:ext cx="9220200" cy="2038350"/>
          </a:xfrm>
          <a:prstGeom prst="rect">
            <a:avLst/>
          </a:prstGeom>
        </p:spPr>
      </p:pic>
    </p:spTree>
    <p:extLst>
      <p:ext uri="{BB962C8B-B14F-4D97-AF65-F5344CB8AC3E}">
        <p14:creationId xmlns:p14="http://schemas.microsoft.com/office/powerpoint/2010/main" val="18003723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pPr algn="just"/>
            <a:r>
              <a:rPr lang="en-US" altLang="zh-TW" dirty="0"/>
              <a:t>As you may have guessed, we can always find three Hamiltonian cycles for Figure 8-24, no matter what vertex we start at.</a:t>
            </a:r>
            <a:endParaRPr lang="zh-TW" altLang="en-US" dirty="0"/>
          </a:p>
        </p:txBody>
      </p:sp>
      <p:sp>
        <p:nvSpPr>
          <p:cNvPr id="4" name="投影片編號版面配置區 3"/>
          <p:cNvSpPr>
            <a:spLocks noGrp="1"/>
          </p:cNvSpPr>
          <p:nvPr>
            <p:ph type="sldNum" sz="quarter" idx="12"/>
          </p:nvPr>
        </p:nvSpPr>
        <p:spPr/>
        <p:txBody>
          <a:bodyPr/>
          <a:lstStyle/>
          <a:p>
            <a:fld id="{1589C3AD-368B-4707-9394-EC179C784BFC}" type="slidenum">
              <a:rPr lang="zh-TW" altLang="en-US" smtClean="0"/>
              <a:t>45</a:t>
            </a:fld>
            <a:endParaRPr lang="zh-TW" altLang="en-US"/>
          </a:p>
        </p:txBody>
      </p:sp>
    </p:spTree>
    <p:extLst>
      <p:ext uri="{BB962C8B-B14F-4D97-AF65-F5344CB8AC3E}">
        <p14:creationId xmlns:p14="http://schemas.microsoft.com/office/powerpoint/2010/main" val="9386724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764704"/>
            <a:ext cx="8229600" cy="5184576"/>
          </a:xfrm>
        </p:spPr>
        <p:txBody>
          <a:bodyPr>
            <a:normAutofit lnSpcReduction="10000"/>
          </a:bodyPr>
          <a:lstStyle/>
          <a:p>
            <a:pPr algn="just"/>
            <a:r>
              <a:rPr lang="en-US" altLang="zh-TW" sz="2400" dirty="0"/>
              <a:t>Let </a:t>
            </a:r>
            <a:r>
              <a:rPr lang="en-US" altLang="zh-TW" sz="2400" i="1" dirty="0"/>
              <a:t>G</a:t>
            </a:r>
            <a:r>
              <a:rPr lang="en-US" altLang="zh-TW" sz="2400" dirty="0"/>
              <a:t> be a Hamiltonian graph with</a:t>
            </a:r>
            <a:r>
              <a:rPr lang="en-US" altLang="zh-TW" sz="2400" i="1" dirty="0"/>
              <a:t> n</a:t>
            </a:r>
            <a:r>
              <a:rPr lang="en-US" altLang="zh-TW" sz="2400" dirty="0"/>
              <a:t> vertices. A Hamiltonian cycle </a:t>
            </a:r>
            <a:r>
              <a:rPr lang="en-US" altLang="zh-TW" sz="2400" i="1" dirty="0"/>
              <a:t>C</a:t>
            </a:r>
            <a:r>
              <a:rPr lang="en-US" altLang="zh-TW" sz="2400" dirty="0"/>
              <a:t> of a graph </a:t>
            </a:r>
            <a:r>
              <a:rPr lang="en-US" altLang="zh-TW" sz="2400" i="1" dirty="0"/>
              <a:t>G</a:t>
            </a:r>
            <a:r>
              <a:rPr lang="en-US" altLang="zh-TW" sz="2400" dirty="0"/>
              <a:t> can be viewed as an ordered set </a:t>
            </a:r>
            <a:r>
              <a:rPr lang="en-US" altLang="zh-TW" sz="2400" i="1" dirty="0"/>
              <a:t>u</a:t>
            </a:r>
            <a:r>
              <a:rPr lang="en-US" altLang="zh-TW" sz="2400" i="1" baseline="-25000" dirty="0"/>
              <a:t>1</a:t>
            </a:r>
            <a:r>
              <a:rPr lang="en-US" altLang="zh-TW" sz="2400" i="1" dirty="0"/>
              <a:t>,u</a:t>
            </a:r>
            <a:r>
              <a:rPr lang="en-US" altLang="zh-TW" sz="2400" i="1" baseline="-25000" dirty="0"/>
              <a:t>2</a:t>
            </a:r>
            <a:r>
              <a:rPr lang="en-US" altLang="zh-TW" sz="2400" i="1" dirty="0"/>
              <a:t>,…,u</a:t>
            </a:r>
            <a:r>
              <a:rPr lang="en-US" altLang="zh-TW" sz="2400" i="1" baseline="-25000" dirty="0"/>
              <a:t>n</a:t>
            </a:r>
            <a:r>
              <a:rPr lang="en-US" altLang="zh-TW" sz="2400" i="1" dirty="0"/>
              <a:t>,u</a:t>
            </a:r>
            <a:r>
              <a:rPr lang="en-US" altLang="zh-TW" sz="2400" i="1" baseline="-25000" dirty="0"/>
              <a:t>1</a:t>
            </a:r>
            <a:r>
              <a:rPr lang="en-US" altLang="zh-TW" sz="2400" dirty="0"/>
              <a:t> of vertices such that </a:t>
            </a:r>
            <a:r>
              <a:rPr lang="en-US" altLang="zh-TW" sz="2400" i="1" dirty="0" err="1"/>
              <a:t>u</a:t>
            </a:r>
            <a:r>
              <a:rPr lang="en-US" altLang="zh-TW" sz="2400" i="1" baseline="-25000" dirty="0" err="1"/>
              <a:t>i</a:t>
            </a:r>
            <a:r>
              <a:rPr lang="en-US" altLang="zh-TW" sz="2400" i="1" dirty="0"/>
              <a:t> </a:t>
            </a:r>
            <a:r>
              <a:rPr lang="en-US" altLang="zh-TW" sz="2400" i="1" dirty="0">
                <a:sym typeface="Symbol" panose="05050102010706020507" pitchFamily="18" charset="2"/>
              </a:rPr>
              <a:t></a:t>
            </a:r>
            <a:r>
              <a:rPr lang="en-US" altLang="zh-TW" sz="2400" i="1" dirty="0"/>
              <a:t> </a:t>
            </a:r>
            <a:r>
              <a:rPr lang="en-US" altLang="zh-TW" sz="2400" i="1" dirty="0" err="1"/>
              <a:t>u</a:t>
            </a:r>
            <a:r>
              <a:rPr lang="en-US" altLang="zh-TW" sz="2400" i="1" baseline="-25000" dirty="0" err="1"/>
              <a:t>j</a:t>
            </a:r>
            <a:r>
              <a:rPr lang="en-US" altLang="zh-TW" sz="2400" dirty="0"/>
              <a:t> for </a:t>
            </a:r>
            <a:r>
              <a:rPr lang="en-US" altLang="zh-TW" sz="2400" i="1" dirty="0" err="1"/>
              <a:t>i</a:t>
            </a:r>
            <a:r>
              <a:rPr lang="en-US" altLang="zh-TW" sz="2400" i="1" dirty="0"/>
              <a:t> ¹</a:t>
            </a:r>
            <a:r>
              <a:rPr lang="en-US" altLang="zh-TW" sz="2400" i="1" dirty="0">
                <a:sym typeface="Symbol" panose="05050102010706020507" pitchFamily="18" charset="2"/>
              </a:rPr>
              <a:t></a:t>
            </a:r>
            <a:r>
              <a:rPr lang="en-US" altLang="zh-TW" sz="2400" i="1" dirty="0"/>
              <a:t> j </a:t>
            </a:r>
            <a:r>
              <a:rPr lang="en-US" altLang="zh-TW" sz="2400" dirty="0"/>
              <a:t>and </a:t>
            </a:r>
            <a:r>
              <a:rPr lang="en-US" altLang="zh-TW" sz="2400" i="1" dirty="0" err="1"/>
              <a:t>u</a:t>
            </a:r>
            <a:r>
              <a:rPr lang="en-US" altLang="zh-TW" sz="2400" i="1" baseline="-25000" dirty="0" err="1"/>
              <a:t>i</a:t>
            </a:r>
            <a:r>
              <a:rPr lang="en-US" altLang="zh-TW" sz="2400" dirty="0"/>
              <a:t> is adjacent to </a:t>
            </a:r>
            <a:r>
              <a:rPr lang="en-US" altLang="zh-TW" sz="2400" i="1" dirty="0"/>
              <a:t>u</a:t>
            </a:r>
            <a:r>
              <a:rPr lang="en-US" altLang="zh-TW" sz="2400" i="1" baseline="-25000" dirty="0"/>
              <a:t>i+1</a:t>
            </a:r>
            <a:r>
              <a:rPr lang="en-US" altLang="zh-TW" sz="2400" dirty="0"/>
              <a:t> for every</a:t>
            </a:r>
            <a:r>
              <a:rPr lang="en-US" altLang="zh-TW" sz="2400" i="1" dirty="0"/>
              <a:t> </a:t>
            </a:r>
            <a:r>
              <a:rPr lang="en-US" altLang="zh-TW" sz="2400" i="1" dirty="0" err="1"/>
              <a:t>i</a:t>
            </a:r>
            <a:r>
              <a:rPr lang="en-US" altLang="zh-TW" sz="2400" i="1" dirty="0"/>
              <a:t> </a:t>
            </a:r>
            <a:r>
              <a:rPr lang="en-US" altLang="zh-TW" sz="2400" i="1" dirty="0">
                <a:sym typeface="Symbol" panose="05050102010706020507" pitchFamily="18" charset="2"/>
              </a:rPr>
              <a:t></a:t>
            </a:r>
            <a:r>
              <a:rPr lang="en-US" altLang="zh-TW" sz="2400" i="1" dirty="0"/>
              <a:t>{1,2,…,n-1}</a:t>
            </a:r>
            <a:r>
              <a:rPr lang="en-US" altLang="zh-TW" sz="2400" dirty="0"/>
              <a:t> and </a:t>
            </a:r>
            <a:r>
              <a:rPr lang="en-US" altLang="zh-TW" sz="2400" i="1" dirty="0"/>
              <a:t>u</a:t>
            </a:r>
            <a:r>
              <a:rPr lang="en-US" altLang="zh-TW" sz="2400" i="1" baseline="-25000" dirty="0"/>
              <a:t>n</a:t>
            </a:r>
            <a:r>
              <a:rPr lang="en-US" altLang="zh-TW" sz="2400" dirty="0"/>
              <a:t> is adjacent to </a:t>
            </a:r>
            <a:r>
              <a:rPr lang="en-US" altLang="zh-TW" sz="2400" i="1" dirty="0"/>
              <a:t>u</a:t>
            </a:r>
            <a:r>
              <a:rPr lang="en-US" altLang="zh-TW" sz="2400" i="1" baseline="-25000" dirty="0"/>
              <a:t>1</a:t>
            </a:r>
            <a:r>
              <a:rPr lang="en-US" altLang="zh-TW" sz="2400" dirty="0"/>
              <a:t>. The vertex </a:t>
            </a:r>
            <a:r>
              <a:rPr lang="en-US" altLang="zh-TW" sz="2400" i="1" dirty="0"/>
              <a:t>u</a:t>
            </a:r>
            <a:r>
              <a:rPr lang="en-US" altLang="zh-TW" sz="2400" i="1" baseline="-25000" dirty="0"/>
              <a:t>1</a:t>
            </a:r>
            <a:r>
              <a:rPr lang="en-US" altLang="zh-TW" sz="2400" dirty="0"/>
              <a:t> is the starting vertex and </a:t>
            </a:r>
            <a:r>
              <a:rPr lang="en-US" altLang="zh-TW" sz="2400" i="1" dirty="0" err="1"/>
              <a:t>u</a:t>
            </a:r>
            <a:r>
              <a:rPr lang="en-US" altLang="zh-TW" sz="2400" i="1" baseline="-25000" dirty="0" err="1"/>
              <a:t>i</a:t>
            </a:r>
            <a:r>
              <a:rPr lang="en-US" altLang="zh-TW" sz="2400" dirty="0"/>
              <a:t> is the </a:t>
            </a:r>
            <a:r>
              <a:rPr lang="en-US" altLang="zh-TW" sz="2400" i="1" dirty="0" err="1"/>
              <a:t>i</a:t>
            </a:r>
            <a:r>
              <a:rPr lang="en-US" altLang="zh-TW" sz="2400" dirty="0" err="1"/>
              <a:t>th</a:t>
            </a:r>
            <a:r>
              <a:rPr lang="en-US" altLang="zh-TW" sz="2400" dirty="0"/>
              <a:t> vertex of </a:t>
            </a:r>
            <a:r>
              <a:rPr lang="en-US" altLang="zh-TW" sz="2400" i="1" dirty="0"/>
              <a:t>C</a:t>
            </a:r>
            <a:r>
              <a:rPr lang="en-US" altLang="zh-TW" sz="2400" dirty="0"/>
              <a:t>. Two Hamiltonian cycles </a:t>
            </a:r>
            <a:r>
              <a:rPr lang="en-US" altLang="zh-TW" sz="2400" i="1" dirty="0"/>
              <a:t>C</a:t>
            </a:r>
            <a:r>
              <a:rPr lang="en-US" altLang="zh-TW" sz="2400" i="1" baseline="-25000" dirty="0"/>
              <a:t>1</a:t>
            </a:r>
            <a:r>
              <a:rPr lang="en-US" altLang="zh-TW" sz="2400" dirty="0"/>
              <a:t>:</a:t>
            </a:r>
            <a:r>
              <a:rPr lang="en-US" altLang="zh-TW" sz="2400" i="1" dirty="0"/>
              <a:t>u</a:t>
            </a:r>
            <a:r>
              <a:rPr lang="en-US" altLang="zh-TW" sz="2400" i="1" baseline="-25000" dirty="0"/>
              <a:t>1</a:t>
            </a:r>
            <a:r>
              <a:rPr lang="en-US" altLang="zh-TW" sz="2400" i="1" dirty="0"/>
              <a:t>,u</a:t>
            </a:r>
            <a:r>
              <a:rPr lang="en-US" altLang="zh-TW" sz="2400" i="1" baseline="-25000" dirty="0"/>
              <a:t>2</a:t>
            </a:r>
            <a:r>
              <a:rPr lang="en-US" altLang="zh-TW" sz="2400" i="1" dirty="0"/>
              <a:t>,…,u</a:t>
            </a:r>
            <a:r>
              <a:rPr lang="en-US" altLang="zh-TW" sz="2400" i="1" baseline="-25000" dirty="0"/>
              <a:t>n</a:t>
            </a:r>
            <a:r>
              <a:rPr lang="en-US" altLang="zh-TW" sz="2400" i="1" dirty="0"/>
              <a:t>,u</a:t>
            </a:r>
            <a:r>
              <a:rPr lang="en-US" altLang="zh-TW" sz="2400" i="1" baseline="-25000" dirty="0"/>
              <a:t>1</a:t>
            </a:r>
            <a:r>
              <a:rPr lang="en-US" altLang="zh-TW" sz="2400" dirty="0"/>
              <a:t> and </a:t>
            </a:r>
            <a:r>
              <a:rPr lang="en-US" altLang="zh-TW" sz="2400" i="1" dirty="0"/>
              <a:t>C</a:t>
            </a:r>
            <a:r>
              <a:rPr lang="en-US" altLang="zh-TW" sz="2400" i="1" baseline="-25000" dirty="0"/>
              <a:t>2</a:t>
            </a:r>
            <a:r>
              <a:rPr lang="en-US" altLang="zh-TW" sz="2400" dirty="0"/>
              <a:t>:</a:t>
            </a:r>
            <a:r>
              <a:rPr lang="en-US" altLang="zh-TW" sz="2400" i="1" dirty="0"/>
              <a:t> v</a:t>
            </a:r>
            <a:r>
              <a:rPr lang="en-US" altLang="zh-TW" sz="2400" i="1" baseline="-25000" dirty="0"/>
              <a:t>1</a:t>
            </a:r>
            <a:r>
              <a:rPr lang="en-US" altLang="zh-TW" sz="2400" i="1" dirty="0"/>
              <a:t>,v</a:t>
            </a:r>
            <a:r>
              <a:rPr lang="en-US" altLang="zh-TW" sz="2400" i="1" baseline="-25000" dirty="0"/>
              <a:t>2</a:t>
            </a:r>
            <a:r>
              <a:rPr lang="en-US" altLang="zh-TW" sz="2400" i="1" dirty="0"/>
              <a:t>,…,v</a:t>
            </a:r>
            <a:r>
              <a:rPr lang="en-US" altLang="zh-TW" sz="2400" i="1" baseline="-25000" dirty="0"/>
              <a:t>n</a:t>
            </a:r>
            <a:r>
              <a:rPr lang="en-US" altLang="zh-TW" sz="2400" i="1" dirty="0"/>
              <a:t>,v</a:t>
            </a:r>
            <a:r>
              <a:rPr lang="en-US" altLang="zh-TW" sz="2400" i="1" baseline="-25000" dirty="0"/>
              <a:t>1</a:t>
            </a:r>
            <a:r>
              <a:rPr lang="en-US" altLang="zh-TW" sz="2400" dirty="0"/>
              <a:t> of </a:t>
            </a:r>
            <a:r>
              <a:rPr lang="en-US" altLang="zh-TW" sz="2400" i="1" dirty="0"/>
              <a:t>G</a:t>
            </a:r>
            <a:r>
              <a:rPr lang="en-US" altLang="zh-TW" sz="2400" dirty="0"/>
              <a:t> are </a:t>
            </a:r>
            <a:r>
              <a:rPr lang="en-US" altLang="zh-TW" sz="2400" b="1" i="1" dirty="0"/>
              <a:t>independent</a:t>
            </a:r>
            <a:r>
              <a:rPr lang="en-US" altLang="zh-TW" sz="2400" dirty="0"/>
              <a:t> if </a:t>
            </a:r>
            <a:r>
              <a:rPr lang="en-US" altLang="zh-TW" sz="2400" i="1" dirty="0"/>
              <a:t>u</a:t>
            </a:r>
            <a:r>
              <a:rPr lang="en-US" altLang="zh-TW" sz="2400" i="1" baseline="-25000" dirty="0"/>
              <a:t>1</a:t>
            </a:r>
            <a:r>
              <a:rPr lang="en-US" altLang="zh-TW" sz="2400" i="1" dirty="0"/>
              <a:t> = v</a:t>
            </a:r>
            <a:r>
              <a:rPr lang="en-US" altLang="zh-TW" sz="2400" i="1" baseline="-25000" dirty="0"/>
              <a:t>1</a:t>
            </a:r>
            <a:r>
              <a:rPr lang="en-US" altLang="zh-TW" sz="2400" dirty="0"/>
              <a:t> and </a:t>
            </a:r>
            <a:r>
              <a:rPr lang="en-US" altLang="zh-TW" sz="2400" i="1" dirty="0" err="1"/>
              <a:t>u</a:t>
            </a:r>
            <a:r>
              <a:rPr lang="en-US" altLang="zh-TW" sz="2400" i="1" baseline="-25000" dirty="0" err="1"/>
              <a:t>i</a:t>
            </a:r>
            <a:r>
              <a:rPr lang="en-US" altLang="zh-TW" sz="2400" i="1" dirty="0"/>
              <a:t> </a:t>
            </a:r>
            <a:r>
              <a:rPr lang="en-US" altLang="zh-TW" sz="2400" i="1" dirty="0">
                <a:sym typeface="Symbol" panose="05050102010706020507" pitchFamily="18" charset="2"/>
              </a:rPr>
              <a:t> </a:t>
            </a:r>
            <a:r>
              <a:rPr lang="en-US" altLang="zh-TW" sz="2400" i="1" dirty="0"/>
              <a:t>v</a:t>
            </a:r>
            <a:r>
              <a:rPr lang="en-US" altLang="zh-TW" sz="2400" i="1" baseline="-25000" dirty="0"/>
              <a:t>i</a:t>
            </a:r>
            <a:r>
              <a:rPr lang="en-US" altLang="zh-TW" sz="2400" dirty="0"/>
              <a:t> for every </a:t>
            </a:r>
            <a:r>
              <a:rPr lang="en-US" altLang="zh-TW" sz="2400" i="1" dirty="0" err="1"/>
              <a:t>i</a:t>
            </a:r>
            <a:r>
              <a:rPr lang="en-US" altLang="zh-TW" sz="2400" i="1" dirty="0"/>
              <a:t> </a:t>
            </a:r>
            <a:r>
              <a:rPr lang="en-US" altLang="zh-TW" sz="2400" i="1" dirty="0">
                <a:sym typeface="Symbol" panose="05050102010706020507" pitchFamily="18" charset="2"/>
              </a:rPr>
              <a:t></a:t>
            </a:r>
            <a:r>
              <a:rPr lang="en-US" altLang="zh-TW" sz="2400" i="1" dirty="0"/>
              <a:t>{2,3,…,n}</a:t>
            </a:r>
            <a:r>
              <a:rPr lang="en-US" altLang="zh-TW" sz="2400" dirty="0"/>
              <a:t>. A set of Hamiltonian cycles {</a:t>
            </a:r>
            <a:r>
              <a:rPr lang="en-US" altLang="zh-TW" sz="2400" i="1" dirty="0"/>
              <a:t>C</a:t>
            </a:r>
            <a:r>
              <a:rPr lang="en-US" altLang="zh-TW" sz="2400" i="1" baseline="-25000" dirty="0"/>
              <a:t>1</a:t>
            </a:r>
            <a:r>
              <a:rPr lang="en-US" altLang="zh-TW" sz="2400" i="1" dirty="0"/>
              <a:t>,C</a:t>
            </a:r>
            <a:r>
              <a:rPr lang="en-US" altLang="zh-TW" sz="2400" i="1" baseline="-25000" dirty="0"/>
              <a:t>2</a:t>
            </a:r>
            <a:r>
              <a:rPr lang="en-US" altLang="zh-TW" sz="2400" i="1" dirty="0"/>
              <a:t>,…,</a:t>
            </a:r>
            <a:r>
              <a:rPr lang="en-US" altLang="zh-TW" sz="2400" i="1" dirty="0" err="1"/>
              <a:t>C</a:t>
            </a:r>
            <a:r>
              <a:rPr lang="en-US" altLang="zh-TW" sz="2400" i="1" baseline="-25000" dirty="0" err="1"/>
              <a:t>k</a:t>
            </a:r>
            <a:r>
              <a:rPr lang="en-US" altLang="zh-TW" sz="2400" dirty="0"/>
              <a:t>} of </a:t>
            </a:r>
            <a:r>
              <a:rPr lang="en-US" altLang="zh-TW" sz="2400" i="1" dirty="0"/>
              <a:t>G</a:t>
            </a:r>
            <a:r>
              <a:rPr lang="en-US" altLang="zh-TW" sz="2400" dirty="0"/>
              <a:t> is mutually independent if its elements are pairwise independent. We have already seen an example of cubic graphs with three mutually independent Hamiltonian cycles starting at any vertex. More examples can be found in Category 1 and Category 2. However, not all graphs in Category 1 and Category 2 have three mutually independent Hamiltonian cycles starting at any vertex.</a:t>
            </a:r>
            <a:endParaRPr lang="zh-TW" altLang="zh-TW" sz="22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投影片編號版面配置區 5"/>
          <p:cNvSpPr>
            <a:spLocks noGrp="1"/>
          </p:cNvSpPr>
          <p:nvPr>
            <p:ph type="sldNum" sz="quarter" idx="12"/>
          </p:nvPr>
        </p:nvSpPr>
        <p:spPr/>
        <p:txBody>
          <a:bodyPr/>
          <a:lstStyle/>
          <a:p>
            <a:fld id="{1589C3AD-368B-4707-9394-EC179C784BFC}" type="slidenum">
              <a:rPr lang="zh-TW" altLang="en-US" smtClean="0"/>
              <a:t>46</a:t>
            </a:fld>
            <a:endParaRPr lang="zh-TW" altLang="en-US"/>
          </a:p>
        </p:txBody>
      </p:sp>
    </p:spTree>
    <p:extLst>
      <p:ext uri="{BB962C8B-B14F-4D97-AF65-F5344CB8AC3E}">
        <p14:creationId xmlns:p14="http://schemas.microsoft.com/office/powerpoint/2010/main" val="26278955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標題 1"/>
          <p:cNvSpPr>
            <a:spLocks noGrp="1"/>
          </p:cNvSpPr>
          <p:nvPr>
            <p:ph type="title"/>
          </p:nvPr>
        </p:nvSpPr>
        <p:spPr/>
        <p:txBody>
          <a:bodyPr/>
          <a:lstStyle/>
          <a:p>
            <a:endParaRPr lang="zh-TW" altLang="en-US"/>
          </a:p>
        </p:txBody>
      </p:sp>
      <p:sp>
        <p:nvSpPr>
          <p:cNvPr id="4099" name="內容版面配置區 2"/>
          <p:cNvSpPr>
            <a:spLocks noGrp="1"/>
          </p:cNvSpPr>
          <p:nvPr>
            <p:ph idx="1"/>
          </p:nvPr>
        </p:nvSpPr>
        <p:spPr/>
        <p:txBody>
          <a:bodyPr/>
          <a:lstStyle/>
          <a:p>
            <a:pPr algn="just"/>
            <a:r>
              <a:rPr lang="en-US" altLang="zh-TW"/>
              <a:t>In this book, we only interested in cubic Hamiltonian graphs. With this condition, the maximum number of mutually independent Hamiltonian paths between an two different vertices is 2. Moreover, the maximum number of mutually independent Hamiltonian  cycles that begin with any vertex is 3. Thus, we have the following interesting examples of cubic graphs.</a:t>
            </a:r>
            <a:endParaRPr lang="zh-TW" altLang="en-US"/>
          </a:p>
        </p:txBody>
      </p:sp>
      <p:sp>
        <p:nvSpPr>
          <p:cNvPr id="2" name="投影片編號版面配置區 1"/>
          <p:cNvSpPr>
            <a:spLocks noGrp="1"/>
          </p:cNvSpPr>
          <p:nvPr>
            <p:ph type="sldNum" sz="quarter" idx="12"/>
          </p:nvPr>
        </p:nvSpPr>
        <p:spPr/>
        <p:txBody>
          <a:bodyPr/>
          <a:lstStyle/>
          <a:p>
            <a:fld id="{1589C3AD-368B-4707-9394-EC179C784BFC}" type="slidenum">
              <a:rPr lang="zh-TW" altLang="en-US" smtClean="0"/>
              <a:t>47</a:t>
            </a:fld>
            <a:endParaRPr lang="zh-TW" altLang="en-US"/>
          </a:p>
        </p:txBody>
      </p:sp>
    </p:spTree>
    <p:extLst>
      <p:ext uri="{BB962C8B-B14F-4D97-AF65-F5344CB8AC3E}">
        <p14:creationId xmlns:p14="http://schemas.microsoft.com/office/powerpoint/2010/main" val="41579580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p:nvPr>
        </p:nvSpPr>
        <p:spPr/>
        <p:txBody>
          <a:bodyPr/>
          <a:lstStyle/>
          <a:p>
            <a:endParaRPr lang="zh-TW" altLang="en-US"/>
          </a:p>
        </p:txBody>
      </p:sp>
      <p:sp>
        <p:nvSpPr>
          <p:cNvPr id="5123" name="內容版面配置區 2"/>
          <p:cNvSpPr>
            <a:spLocks noGrp="1"/>
          </p:cNvSpPr>
          <p:nvPr>
            <p:ph idx="1"/>
          </p:nvPr>
        </p:nvSpPr>
        <p:spPr/>
        <p:txBody>
          <a:bodyPr/>
          <a:lstStyle/>
          <a:p>
            <a:pPr algn="just"/>
            <a:r>
              <a:rPr lang="en-US" altLang="zh-TW" dirty="0"/>
              <a:t>In Figure 8.33, we have an example of cubic graph that there are three mutually independent Hamiltonian cycles that begin with any vertex.  Moreover,  there are two mutually independent Hamiltonian paths between any two different vertices.</a:t>
            </a:r>
            <a:endParaRPr lang="zh-TW" altLang="en-US" dirty="0"/>
          </a:p>
        </p:txBody>
      </p:sp>
      <p:sp>
        <p:nvSpPr>
          <p:cNvPr id="2" name="投影片編號版面配置區 1"/>
          <p:cNvSpPr>
            <a:spLocks noGrp="1"/>
          </p:cNvSpPr>
          <p:nvPr>
            <p:ph type="sldNum" sz="quarter" idx="12"/>
          </p:nvPr>
        </p:nvSpPr>
        <p:spPr/>
        <p:txBody>
          <a:bodyPr/>
          <a:lstStyle/>
          <a:p>
            <a:fld id="{1589C3AD-368B-4707-9394-EC179C784BFC}" type="slidenum">
              <a:rPr lang="zh-TW" altLang="en-US" smtClean="0"/>
              <a:t>48</a:t>
            </a:fld>
            <a:endParaRPr lang="zh-TW" altLang="en-US"/>
          </a:p>
        </p:txBody>
      </p:sp>
    </p:spTree>
    <p:extLst>
      <p:ext uri="{BB962C8B-B14F-4D97-AF65-F5344CB8AC3E}">
        <p14:creationId xmlns:p14="http://schemas.microsoft.com/office/powerpoint/2010/main" val="38868374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群組 21"/>
          <p:cNvGrpSpPr>
            <a:grpSpLocks/>
          </p:cNvGrpSpPr>
          <p:nvPr/>
        </p:nvGrpSpPr>
        <p:grpSpPr bwMode="auto">
          <a:xfrm>
            <a:off x="2987675" y="1844675"/>
            <a:ext cx="3403600" cy="2617788"/>
            <a:chOff x="2592197" y="3429000"/>
            <a:chExt cx="3402937" cy="2617775"/>
          </a:xfrm>
        </p:grpSpPr>
        <p:grpSp>
          <p:nvGrpSpPr>
            <p:cNvPr id="6148" name="群組 19"/>
            <p:cNvGrpSpPr>
              <a:grpSpLocks/>
            </p:cNvGrpSpPr>
            <p:nvPr/>
          </p:nvGrpSpPr>
          <p:grpSpPr bwMode="auto">
            <a:xfrm>
              <a:off x="2592197" y="3429000"/>
              <a:ext cx="2540654" cy="2572624"/>
              <a:chOff x="2592197" y="3429000"/>
              <a:chExt cx="2540654" cy="2572624"/>
            </a:xfrm>
          </p:grpSpPr>
          <p:sp>
            <p:nvSpPr>
              <p:cNvPr id="3" name="八邊形 2"/>
              <p:cNvSpPr/>
              <p:nvPr/>
            </p:nvSpPr>
            <p:spPr>
              <a:xfrm>
                <a:off x="2627115" y="3500438"/>
                <a:ext cx="2449036" cy="2449500"/>
              </a:xfrm>
              <a:prstGeom prst="octagon">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5" name="直線接點 4"/>
              <p:cNvCxnSpPr>
                <a:stCxn id="3" idx="0"/>
                <a:endCxn id="3" idx="2"/>
              </p:cNvCxnSpPr>
              <p:nvPr/>
            </p:nvCxnSpPr>
            <p:spPr>
              <a:xfrm>
                <a:off x="3344525" y="3500438"/>
                <a:ext cx="1014215" cy="24495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a:stCxn id="3" idx="0"/>
                <a:endCxn id="3" idx="2"/>
              </p:cNvCxnSpPr>
              <p:nvPr/>
            </p:nvCxnSpPr>
            <p:spPr>
              <a:xfrm flipH="1">
                <a:off x="3344525" y="3500438"/>
                <a:ext cx="1014215" cy="24495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a:stCxn id="3" idx="3"/>
                <a:endCxn id="3" idx="1"/>
              </p:cNvCxnSpPr>
              <p:nvPr/>
            </p:nvCxnSpPr>
            <p:spPr>
              <a:xfrm flipH="1">
                <a:off x="2627115" y="4217984"/>
                <a:ext cx="2449036" cy="101440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a:stCxn id="3" idx="1"/>
                <a:endCxn id="3" idx="3"/>
              </p:cNvCxnSpPr>
              <p:nvPr/>
            </p:nvCxnSpPr>
            <p:spPr>
              <a:xfrm>
                <a:off x="2627115" y="4217984"/>
                <a:ext cx="2449036" cy="101440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2" name="橢圓 11"/>
              <p:cNvSpPr/>
              <p:nvPr/>
            </p:nvSpPr>
            <p:spPr>
              <a:xfrm>
                <a:off x="4279381" y="5857863"/>
                <a:ext cx="144434" cy="144462"/>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橢圓 12"/>
              <p:cNvSpPr/>
              <p:nvPr/>
            </p:nvSpPr>
            <p:spPr>
              <a:xfrm>
                <a:off x="4988855" y="5133966"/>
                <a:ext cx="144435" cy="142874"/>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橢圓 13"/>
              <p:cNvSpPr/>
              <p:nvPr/>
            </p:nvSpPr>
            <p:spPr>
              <a:xfrm>
                <a:off x="3263579" y="5857863"/>
                <a:ext cx="144434" cy="144462"/>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橢圓 14"/>
              <p:cNvSpPr/>
              <p:nvPr/>
            </p:nvSpPr>
            <p:spPr>
              <a:xfrm>
                <a:off x="2592197" y="5178416"/>
                <a:ext cx="144435" cy="142874"/>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橢圓 15"/>
              <p:cNvSpPr/>
              <p:nvPr/>
            </p:nvSpPr>
            <p:spPr>
              <a:xfrm>
                <a:off x="4968222" y="4143371"/>
                <a:ext cx="144434" cy="142874"/>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橢圓 16"/>
              <p:cNvSpPr/>
              <p:nvPr/>
            </p:nvSpPr>
            <p:spPr>
              <a:xfrm>
                <a:off x="2627115" y="4121147"/>
                <a:ext cx="144435" cy="144462"/>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橢圓 17"/>
              <p:cNvSpPr/>
              <p:nvPr/>
            </p:nvSpPr>
            <p:spPr>
              <a:xfrm>
                <a:off x="4266684" y="3429000"/>
                <a:ext cx="142847" cy="144462"/>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橢圓 18"/>
              <p:cNvSpPr/>
              <p:nvPr/>
            </p:nvSpPr>
            <p:spPr>
              <a:xfrm>
                <a:off x="3273102" y="3438525"/>
                <a:ext cx="144434" cy="144462"/>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pic>
          <p:nvPicPr>
            <p:cNvPr id="6149" name="圖片 2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914132">
              <a:off x="5102389" y="5154030"/>
              <a:ext cx="1320629" cy="464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矩形 22"/>
          <p:cNvSpPr>
            <a:spLocks noChangeArrowheads="1"/>
          </p:cNvSpPr>
          <p:nvPr/>
        </p:nvSpPr>
        <p:spPr bwMode="auto">
          <a:xfrm>
            <a:off x="3932238" y="5516563"/>
            <a:ext cx="13516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dirty="0"/>
              <a:t>Figure 8.33</a:t>
            </a:r>
            <a:endParaRPr lang="zh-TW" altLang="en-US" dirty="0"/>
          </a:p>
        </p:txBody>
      </p:sp>
      <p:sp>
        <p:nvSpPr>
          <p:cNvPr id="2" name="投影片編號版面配置區 1"/>
          <p:cNvSpPr>
            <a:spLocks noGrp="1"/>
          </p:cNvSpPr>
          <p:nvPr>
            <p:ph type="sldNum" sz="quarter" idx="12"/>
          </p:nvPr>
        </p:nvSpPr>
        <p:spPr/>
        <p:txBody>
          <a:bodyPr/>
          <a:lstStyle/>
          <a:p>
            <a:fld id="{1589C3AD-368B-4707-9394-EC179C784BFC}" type="slidenum">
              <a:rPr lang="zh-TW" altLang="en-US" smtClean="0"/>
              <a:t>49</a:t>
            </a:fld>
            <a:endParaRPr lang="zh-TW" altLang="en-US"/>
          </a:p>
        </p:txBody>
      </p:sp>
    </p:spTree>
    <p:extLst>
      <p:ext uri="{BB962C8B-B14F-4D97-AF65-F5344CB8AC3E}">
        <p14:creationId xmlns:p14="http://schemas.microsoft.com/office/powerpoint/2010/main" val="485907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116632"/>
            <a:ext cx="8229600" cy="2116832"/>
          </a:xfrm>
        </p:spPr>
        <p:txBody>
          <a:bodyPr>
            <a:normAutofit/>
          </a:bodyPr>
          <a:lstStyle/>
          <a:p>
            <a:r>
              <a:rPr lang="en-US" altLang="zh-TW" sz="2200" dirty="0"/>
              <a:t>With a successful experience under their belts, the company proposes a new travel itinerary, shown in Figure 8-4.</a:t>
            </a:r>
            <a:endParaRPr lang="zh-TW" altLang="en-US" sz="22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文字方塊 5"/>
          <p:cNvSpPr txBox="1"/>
          <p:nvPr/>
        </p:nvSpPr>
        <p:spPr>
          <a:xfrm>
            <a:off x="4009891" y="6228020"/>
            <a:ext cx="1124219" cy="369332"/>
          </a:xfrm>
          <a:prstGeom prst="rect">
            <a:avLst/>
          </a:prstGeom>
          <a:noFill/>
        </p:spPr>
        <p:txBody>
          <a:bodyPr wrap="none" rtlCol="0">
            <a:spAutoFit/>
          </a:bodyPr>
          <a:lstStyle/>
          <a:p>
            <a:r>
              <a:rPr lang="en-US" altLang="zh-TW" dirty="0"/>
              <a:t>Figure 8-4</a:t>
            </a:r>
            <a:endParaRPr lang="zh-TW" altLang="en-US"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8" name="物件 7"/>
          <p:cNvGraphicFramePr>
            <a:graphicFrameLocks noChangeAspect="1"/>
          </p:cNvGraphicFramePr>
          <p:nvPr>
            <p:extLst>
              <p:ext uri="{D42A27DB-BD31-4B8C-83A1-F6EECF244321}">
                <p14:modId xmlns:p14="http://schemas.microsoft.com/office/powerpoint/2010/main" val="1251859514"/>
              </p:ext>
            </p:extLst>
          </p:nvPr>
        </p:nvGraphicFramePr>
        <p:xfrm>
          <a:off x="1946170" y="1052736"/>
          <a:ext cx="5251660" cy="4968552"/>
        </p:xfrm>
        <a:graphic>
          <a:graphicData uri="http://schemas.openxmlformats.org/presentationml/2006/ole">
            <mc:AlternateContent xmlns:mc="http://schemas.openxmlformats.org/markup-compatibility/2006">
              <mc:Choice xmlns:v="urn:schemas-microsoft-com:vml" Requires="v">
                <p:oleObj spid="_x0000_s4222" r:id="rId3" imgW="5551170" imgH="5067681" progId="Microsoft">
                  <p:embed/>
                </p:oleObj>
              </mc:Choice>
              <mc:Fallback>
                <p:oleObj r:id="rId3" imgW="5551170" imgH="5067681" progId="Microsof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170" y="1052736"/>
                        <a:ext cx="5251660" cy="4968552"/>
                      </a:xfrm>
                      <a:prstGeom prst="rect">
                        <a:avLst/>
                      </a:prstGeom>
                      <a:solidFill>
                        <a:srgbClr val="FFFFFF"/>
                      </a:solidFill>
                      <a:ln w="0">
                        <a:noFill/>
                        <a:miter lim="800000"/>
                        <a:headEnd/>
                        <a:tailEnd/>
                      </a:ln>
                    </p:spPr>
                  </p:pic>
                </p:oleObj>
              </mc:Fallback>
            </mc:AlternateContent>
          </a:graphicData>
        </a:graphic>
      </p:graphicFrame>
      <p:sp>
        <p:nvSpPr>
          <p:cNvPr id="9" name="投影片編號版面配置區 8"/>
          <p:cNvSpPr>
            <a:spLocks noGrp="1"/>
          </p:cNvSpPr>
          <p:nvPr>
            <p:ph type="sldNum" sz="quarter" idx="12"/>
          </p:nvPr>
        </p:nvSpPr>
        <p:spPr/>
        <p:txBody>
          <a:bodyPr/>
          <a:lstStyle/>
          <a:p>
            <a:fld id="{1589C3AD-368B-4707-9394-EC179C784BFC}" type="slidenum">
              <a:rPr lang="zh-TW" altLang="en-US" smtClean="0"/>
              <a:t>5</a:t>
            </a:fld>
            <a:endParaRPr lang="zh-TW" altLang="en-US"/>
          </a:p>
        </p:txBody>
      </p:sp>
    </p:spTree>
    <p:extLst>
      <p:ext uri="{BB962C8B-B14F-4D97-AF65-F5344CB8AC3E}">
        <p14:creationId xmlns:p14="http://schemas.microsoft.com/office/powerpoint/2010/main" val="396168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標題 1"/>
          <p:cNvSpPr>
            <a:spLocks noGrp="1"/>
          </p:cNvSpPr>
          <p:nvPr>
            <p:ph type="title"/>
          </p:nvPr>
        </p:nvSpPr>
        <p:spPr/>
        <p:txBody>
          <a:bodyPr/>
          <a:lstStyle/>
          <a:p>
            <a:endParaRPr lang="zh-TW" altLang="en-US"/>
          </a:p>
        </p:txBody>
      </p:sp>
      <p:sp>
        <p:nvSpPr>
          <p:cNvPr id="7171" name="內容版面配置區 2"/>
          <p:cNvSpPr>
            <a:spLocks noGrp="1"/>
          </p:cNvSpPr>
          <p:nvPr>
            <p:ph idx="1"/>
          </p:nvPr>
        </p:nvSpPr>
        <p:spPr/>
        <p:txBody>
          <a:bodyPr/>
          <a:lstStyle/>
          <a:p>
            <a:pPr algn="just"/>
            <a:r>
              <a:rPr lang="en-US" altLang="zh-TW" dirty="0"/>
              <a:t>In Figure 8.34, we have an example of cubic graph that there are three mutually independent Hamiltonian cycles that begin with any vertex. The graph is Hamiltonian connected.  However, we cannot find two  mutually independent Hamiltonian paths between some vertices.</a:t>
            </a:r>
            <a:endParaRPr lang="zh-TW" altLang="en-US" dirty="0"/>
          </a:p>
          <a:p>
            <a:endParaRPr lang="zh-TW" altLang="en-US" dirty="0"/>
          </a:p>
        </p:txBody>
      </p:sp>
      <p:sp>
        <p:nvSpPr>
          <p:cNvPr id="2" name="投影片編號版面配置區 1"/>
          <p:cNvSpPr>
            <a:spLocks noGrp="1"/>
          </p:cNvSpPr>
          <p:nvPr>
            <p:ph type="sldNum" sz="quarter" idx="12"/>
          </p:nvPr>
        </p:nvSpPr>
        <p:spPr/>
        <p:txBody>
          <a:bodyPr/>
          <a:lstStyle/>
          <a:p>
            <a:fld id="{1589C3AD-368B-4707-9394-EC179C784BFC}" type="slidenum">
              <a:rPr lang="zh-TW" altLang="en-US" smtClean="0"/>
              <a:t>50</a:t>
            </a:fld>
            <a:endParaRPr lang="zh-TW" altLang="en-US"/>
          </a:p>
        </p:txBody>
      </p:sp>
    </p:spTree>
    <p:extLst>
      <p:ext uri="{BB962C8B-B14F-4D97-AF65-F5344CB8AC3E}">
        <p14:creationId xmlns:p14="http://schemas.microsoft.com/office/powerpoint/2010/main" val="21030076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群組 164"/>
          <p:cNvGrpSpPr>
            <a:grpSpLocks/>
          </p:cNvGrpSpPr>
          <p:nvPr/>
        </p:nvGrpSpPr>
        <p:grpSpPr bwMode="auto">
          <a:xfrm>
            <a:off x="1722438" y="1803400"/>
            <a:ext cx="4524375" cy="3316288"/>
            <a:chOff x="1722398" y="1802910"/>
            <a:chExt cx="4524072" cy="3316928"/>
          </a:xfrm>
        </p:grpSpPr>
        <p:grpSp>
          <p:nvGrpSpPr>
            <p:cNvPr id="8196" name="群組 159"/>
            <p:cNvGrpSpPr>
              <a:grpSpLocks/>
            </p:cNvGrpSpPr>
            <p:nvPr/>
          </p:nvGrpSpPr>
          <p:grpSpPr bwMode="auto">
            <a:xfrm>
              <a:off x="1722398" y="1802910"/>
              <a:ext cx="3183971" cy="3316928"/>
              <a:chOff x="830712" y="1546364"/>
              <a:chExt cx="3183971" cy="3316928"/>
            </a:xfrm>
          </p:grpSpPr>
          <p:grpSp>
            <p:nvGrpSpPr>
              <p:cNvPr id="8198" name="群組 105"/>
              <p:cNvGrpSpPr>
                <a:grpSpLocks/>
              </p:cNvGrpSpPr>
              <p:nvPr/>
            </p:nvGrpSpPr>
            <p:grpSpPr bwMode="auto">
              <a:xfrm>
                <a:off x="899592" y="3663872"/>
                <a:ext cx="3043083" cy="1145149"/>
                <a:chOff x="899592" y="3663872"/>
                <a:chExt cx="3043083" cy="1145149"/>
              </a:xfrm>
            </p:grpSpPr>
            <p:sp>
              <p:nvSpPr>
                <p:cNvPr id="103" name="六邊形 102"/>
                <p:cNvSpPr/>
                <p:nvPr/>
              </p:nvSpPr>
              <p:spPr>
                <a:xfrm rot="5400000">
                  <a:off x="2848140" y="3713857"/>
                  <a:ext cx="1144809" cy="1046092"/>
                </a:xfrm>
                <a:prstGeom prst="hexagon">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5" name="六邊形 104"/>
                <p:cNvSpPr/>
                <p:nvPr/>
              </p:nvSpPr>
              <p:spPr>
                <a:xfrm rot="5400000">
                  <a:off x="849612" y="3713856"/>
                  <a:ext cx="1144809" cy="1046093"/>
                </a:xfrm>
                <a:prstGeom prst="hexagon">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grpSp>
            <p:nvGrpSpPr>
              <p:cNvPr id="8199" name="群組 106"/>
              <p:cNvGrpSpPr>
                <a:grpSpLocks/>
              </p:cNvGrpSpPr>
              <p:nvPr/>
            </p:nvGrpSpPr>
            <p:grpSpPr bwMode="auto">
              <a:xfrm>
                <a:off x="899592" y="1618372"/>
                <a:ext cx="3043083" cy="1145149"/>
                <a:chOff x="899592" y="3663872"/>
                <a:chExt cx="3043083" cy="1145149"/>
              </a:xfrm>
            </p:grpSpPr>
            <p:sp>
              <p:nvSpPr>
                <p:cNvPr id="108" name="六邊形 107"/>
                <p:cNvSpPr/>
                <p:nvPr/>
              </p:nvSpPr>
              <p:spPr>
                <a:xfrm rot="5400000">
                  <a:off x="2847345" y="3713469"/>
                  <a:ext cx="1146396" cy="1046092"/>
                </a:xfrm>
                <a:prstGeom prst="hexagon">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9" name="六邊形 108"/>
                <p:cNvSpPr/>
                <p:nvPr/>
              </p:nvSpPr>
              <p:spPr>
                <a:xfrm rot="5400000">
                  <a:off x="848817" y="3713468"/>
                  <a:ext cx="1146396" cy="1046093"/>
                </a:xfrm>
                <a:prstGeom prst="hexagon">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cxnSp>
            <p:nvCxnSpPr>
              <p:cNvPr id="111" name="直線接點 110"/>
              <p:cNvCxnSpPr>
                <a:stCxn id="109" idx="2"/>
                <a:endCxn id="103" idx="0"/>
              </p:cNvCxnSpPr>
              <p:nvPr/>
            </p:nvCxnSpPr>
            <p:spPr>
              <a:xfrm>
                <a:off x="898969" y="1879803"/>
                <a:ext cx="3044621" cy="266751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3" name="直線接點 112"/>
              <p:cNvCxnSpPr>
                <a:stCxn id="105" idx="3"/>
                <a:endCxn id="103" idx="3"/>
              </p:cNvCxnSpPr>
              <p:nvPr/>
            </p:nvCxnSpPr>
            <p:spPr>
              <a:xfrm>
                <a:off x="1422809" y="4809307"/>
                <a:ext cx="199694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5" name="直線接點 114"/>
              <p:cNvCxnSpPr>
                <a:stCxn id="105" idx="1"/>
                <a:endCxn id="103" idx="1"/>
              </p:cNvCxnSpPr>
              <p:nvPr/>
            </p:nvCxnSpPr>
            <p:spPr>
              <a:xfrm>
                <a:off x="1422809" y="3664498"/>
                <a:ext cx="199694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7" name="直線接點 116"/>
              <p:cNvCxnSpPr>
                <a:stCxn id="109" idx="3"/>
                <a:endCxn id="108" idx="3"/>
              </p:cNvCxnSpPr>
              <p:nvPr/>
            </p:nvCxnSpPr>
            <p:spPr>
              <a:xfrm>
                <a:off x="1422809" y="2764212"/>
                <a:ext cx="199694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9" name="直線接點 118"/>
              <p:cNvCxnSpPr>
                <a:stCxn id="109" idx="1"/>
                <a:endCxn id="108" idx="1"/>
              </p:cNvCxnSpPr>
              <p:nvPr/>
            </p:nvCxnSpPr>
            <p:spPr>
              <a:xfrm>
                <a:off x="1422809" y="1617816"/>
                <a:ext cx="199694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1" name="直線接點 120"/>
              <p:cNvCxnSpPr>
                <a:stCxn id="108" idx="0"/>
                <a:endCxn id="105" idx="2"/>
              </p:cNvCxnSpPr>
              <p:nvPr/>
            </p:nvCxnSpPr>
            <p:spPr>
              <a:xfrm flipH="1">
                <a:off x="898969" y="1879803"/>
                <a:ext cx="3044621" cy="266751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3" name="直線接點 122"/>
              <p:cNvCxnSpPr>
                <a:stCxn id="108" idx="0"/>
                <a:endCxn id="103" idx="0"/>
              </p:cNvCxnSpPr>
              <p:nvPr/>
            </p:nvCxnSpPr>
            <p:spPr>
              <a:xfrm>
                <a:off x="3943591" y="2502223"/>
                <a:ext cx="0" cy="142267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5" name="直線接點 124"/>
              <p:cNvCxnSpPr>
                <a:stCxn id="109" idx="2"/>
                <a:endCxn id="105" idx="2"/>
              </p:cNvCxnSpPr>
              <p:nvPr/>
            </p:nvCxnSpPr>
            <p:spPr>
              <a:xfrm>
                <a:off x="898969" y="2502223"/>
                <a:ext cx="0" cy="142267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7" name="直線接點 126"/>
              <p:cNvCxnSpPr>
                <a:stCxn id="109" idx="0"/>
                <a:endCxn id="103" idx="2"/>
              </p:cNvCxnSpPr>
              <p:nvPr/>
            </p:nvCxnSpPr>
            <p:spPr>
              <a:xfrm>
                <a:off x="1945062" y="2502223"/>
                <a:ext cx="952436" cy="142267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9" name="直線接點 128"/>
              <p:cNvCxnSpPr>
                <a:stCxn id="108" idx="2"/>
                <a:endCxn id="105" idx="0"/>
              </p:cNvCxnSpPr>
              <p:nvPr/>
            </p:nvCxnSpPr>
            <p:spPr>
              <a:xfrm flipH="1">
                <a:off x="1945062" y="2502223"/>
                <a:ext cx="952436" cy="142267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31" name="手繪多邊形 130"/>
              <p:cNvSpPr/>
              <p:nvPr/>
            </p:nvSpPr>
            <p:spPr>
              <a:xfrm>
                <a:off x="1933950" y="1865514"/>
                <a:ext cx="349227" cy="2662751"/>
              </a:xfrm>
              <a:custGeom>
                <a:avLst/>
                <a:gdLst>
                  <a:gd name="connsiteX0" fmla="*/ 18410 w 349845"/>
                  <a:gd name="connsiteY0" fmla="*/ 0 h 2663421"/>
                  <a:gd name="connsiteX1" fmla="*/ 349804 w 349845"/>
                  <a:gd name="connsiteY1" fmla="*/ 1368532 h 2663421"/>
                  <a:gd name="connsiteX2" fmla="*/ 0 w 349845"/>
                  <a:gd name="connsiteY2" fmla="*/ 2663421 h 2663421"/>
                  <a:gd name="connsiteX3" fmla="*/ 0 w 349845"/>
                  <a:gd name="connsiteY3" fmla="*/ 2663421 h 2663421"/>
                </a:gdLst>
                <a:ahLst/>
                <a:cxnLst>
                  <a:cxn ang="0">
                    <a:pos x="connsiteX0" y="connsiteY0"/>
                  </a:cxn>
                  <a:cxn ang="0">
                    <a:pos x="connsiteX1" y="connsiteY1"/>
                  </a:cxn>
                  <a:cxn ang="0">
                    <a:pos x="connsiteX2" y="connsiteY2"/>
                  </a:cxn>
                  <a:cxn ang="0">
                    <a:pos x="connsiteX3" y="connsiteY3"/>
                  </a:cxn>
                </a:cxnLst>
                <a:rect l="l" t="t" r="r" b="b"/>
                <a:pathLst>
                  <a:path w="349845" h="2663421">
                    <a:moveTo>
                      <a:pt x="18410" y="0"/>
                    </a:moveTo>
                    <a:cubicBezTo>
                      <a:pt x="185641" y="462314"/>
                      <a:pt x="352872" y="924629"/>
                      <a:pt x="349804" y="1368532"/>
                    </a:cubicBezTo>
                    <a:cubicBezTo>
                      <a:pt x="346736" y="1812435"/>
                      <a:pt x="0" y="2663421"/>
                      <a:pt x="0" y="2663421"/>
                    </a:cubicBezTo>
                    <a:lnTo>
                      <a:pt x="0" y="2663421"/>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3" name="手繪多邊形 132"/>
              <p:cNvSpPr/>
              <p:nvPr/>
            </p:nvSpPr>
            <p:spPr>
              <a:xfrm>
                <a:off x="2529223" y="1878216"/>
                <a:ext cx="385736" cy="2681804"/>
              </a:xfrm>
              <a:custGeom>
                <a:avLst/>
                <a:gdLst>
                  <a:gd name="connsiteX0" fmla="*/ 356047 w 386732"/>
                  <a:gd name="connsiteY0" fmla="*/ 0 h 2681831"/>
                  <a:gd name="connsiteX1" fmla="*/ 106 w 386732"/>
                  <a:gd name="connsiteY1" fmla="*/ 1405353 h 2681831"/>
                  <a:gd name="connsiteX2" fmla="*/ 386732 w 386732"/>
                  <a:gd name="connsiteY2" fmla="*/ 2681831 h 2681831"/>
                  <a:gd name="connsiteX3" fmla="*/ 386732 w 386732"/>
                  <a:gd name="connsiteY3" fmla="*/ 2681831 h 2681831"/>
                </a:gdLst>
                <a:ahLst/>
                <a:cxnLst>
                  <a:cxn ang="0">
                    <a:pos x="connsiteX0" y="connsiteY0"/>
                  </a:cxn>
                  <a:cxn ang="0">
                    <a:pos x="connsiteX1" y="connsiteY1"/>
                  </a:cxn>
                  <a:cxn ang="0">
                    <a:pos x="connsiteX2" y="connsiteY2"/>
                  </a:cxn>
                  <a:cxn ang="0">
                    <a:pos x="connsiteX3" y="connsiteY3"/>
                  </a:cxn>
                </a:cxnLst>
                <a:rect l="l" t="t" r="r" b="b"/>
                <a:pathLst>
                  <a:path w="386732" h="2681831">
                    <a:moveTo>
                      <a:pt x="356047" y="0"/>
                    </a:moveTo>
                    <a:cubicBezTo>
                      <a:pt x="175519" y="479190"/>
                      <a:pt x="-5008" y="958381"/>
                      <a:pt x="106" y="1405353"/>
                    </a:cubicBezTo>
                    <a:cubicBezTo>
                      <a:pt x="5220" y="1852325"/>
                      <a:pt x="386732" y="2681831"/>
                      <a:pt x="386732" y="2681831"/>
                    </a:cubicBezTo>
                    <a:lnTo>
                      <a:pt x="386732" y="2681831"/>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4" name="橢圓 133"/>
              <p:cNvSpPr/>
              <p:nvPr/>
            </p:nvSpPr>
            <p:spPr>
              <a:xfrm>
                <a:off x="3865809" y="2429184"/>
                <a:ext cx="142865" cy="14449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5" name="橢圓 134"/>
              <p:cNvSpPr/>
              <p:nvPr/>
            </p:nvSpPr>
            <p:spPr>
              <a:xfrm>
                <a:off x="2800667" y="1833757"/>
                <a:ext cx="144453" cy="14290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6" name="橢圓 135"/>
              <p:cNvSpPr/>
              <p:nvPr/>
            </p:nvSpPr>
            <p:spPr>
              <a:xfrm>
                <a:off x="3348319" y="1546364"/>
                <a:ext cx="142865" cy="14449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7" name="橢圓 136"/>
              <p:cNvSpPr/>
              <p:nvPr/>
            </p:nvSpPr>
            <p:spPr>
              <a:xfrm>
                <a:off x="1465670" y="4664816"/>
                <a:ext cx="144452" cy="14449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8" name="橢圓 137"/>
              <p:cNvSpPr/>
              <p:nvPr/>
            </p:nvSpPr>
            <p:spPr>
              <a:xfrm>
                <a:off x="1867280" y="4459989"/>
                <a:ext cx="142865" cy="14449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9" name="橢圓 138"/>
              <p:cNvSpPr/>
              <p:nvPr/>
            </p:nvSpPr>
            <p:spPr>
              <a:xfrm>
                <a:off x="1873629" y="3840745"/>
                <a:ext cx="144453" cy="14290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0" name="橢圓 139"/>
              <p:cNvSpPr/>
              <p:nvPr/>
            </p:nvSpPr>
            <p:spPr>
              <a:xfrm>
                <a:off x="851348" y="4482218"/>
                <a:ext cx="142865" cy="14449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1" name="橢圓 140"/>
              <p:cNvSpPr/>
              <p:nvPr/>
            </p:nvSpPr>
            <p:spPr>
              <a:xfrm>
                <a:off x="830712" y="3829630"/>
                <a:ext cx="144452" cy="14290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2" name="橢圓 141"/>
              <p:cNvSpPr/>
              <p:nvPr/>
            </p:nvSpPr>
            <p:spPr>
              <a:xfrm>
                <a:off x="1373601" y="3575581"/>
                <a:ext cx="144452" cy="14290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3" name="橢圓 142"/>
              <p:cNvSpPr/>
              <p:nvPr/>
            </p:nvSpPr>
            <p:spPr>
              <a:xfrm>
                <a:off x="1873629" y="2413306"/>
                <a:ext cx="144453" cy="14449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4" name="橢圓 143"/>
              <p:cNvSpPr/>
              <p:nvPr/>
            </p:nvSpPr>
            <p:spPr>
              <a:xfrm>
                <a:off x="1321216" y="2691173"/>
                <a:ext cx="144453" cy="14449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5" name="橢圓 144"/>
              <p:cNvSpPr/>
              <p:nvPr/>
            </p:nvSpPr>
            <p:spPr>
              <a:xfrm>
                <a:off x="851348" y="2422833"/>
                <a:ext cx="142865" cy="14449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6" name="橢圓 145"/>
              <p:cNvSpPr/>
              <p:nvPr/>
            </p:nvSpPr>
            <p:spPr>
              <a:xfrm>
                <a:off x="1883154" y="1825818"/>
                <a:ext cx="142865" cy="14449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7" name="橢圓 146"/>
              <p:cNvSpPr/>
              <p:nvPr/>
            </p:nvSpPr>
            <p:spPr>
              <a:xfrm>
                <a:off x="854522" y="1805177"/>
                <a:ext cx="144453" cy="14449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8" name="橢圓 147"/>
              <p:cNvSpPr/>
              <p:nvPr/>
            </p:nvSpPr>
            <p:spPr>
              <a:xfrm>
                <a:off x="1351377" y="1546364"/>
                <a:ext cx="142865" cy="14449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9" name="橢圓 148"/>
              <p:cNvSpPr/>
              <p:nvPr/>
            </p:nvSpPr>
            <p:spPr>
              <a:xfrm>
                <a:off x="3297522" y="3575581"/>
                <a:ext cx="142865" cy="14290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0" name="橢圓 149"/>
              <p:cNvSpPr/>
              <p:nvPr/>
            </p:nvSpPr>
            <p:spPr>
              <a:xfrm>
                <a:off x="2832415" y="3872501"/>
                <a:ext cx="144453" cy="14449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1" name="橢圓 150"/>
              <p:cNvSpPr/>
              <p:nvPr/>
            </p:nvSpPr>
            <p:spPr>
              <a:xfrm>
                <a:off x="3849935" y="3840745"/>
                <a:ext cx="142865" cy="14290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2" name="橢圓 151"/>
              <p:cNvSpPr/>
              <p:nvPr/>
            </p:nvSpPr>
            <p:spPr>
              <a:xfrm>
                <a:off x="2857813" y="4464752"/>
                <a:ext cx="144453" cy="14449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3" name="橢圓 152"/>
              <p:cNvSpPr/>
              <p:nvPr/>
            </p:nvSpPr>
            <p:spPr>
              <a:xfrm>
                <a:off x="3865809" y="4469516"/>
                <a:ext cx="142865" cy="14449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4" name="橢圓 153"/>
              <p:cNvSpPr/>
              <p:nvPr/>
            </p:nvSpPr>
            <p:spPr>
              <a:xfrm>
                <a:off x="3368954" y="4718801"/>
                <a:ext cx="144453" cy="14449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7" name="橢圓 156"/>
              <p:cNvSpPr/>
              <p:nvPr/>
            </p:nvSpPr>
            <p:spPr>
              <a:xfrm>
                <a:off x="3318158" y="2656241"/>
                <a:ext cx="144453" cy="14290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8" name="橢圓 157"/>
              <p:cNvSpPr/>
              <p:nvPr/>
            </p:nvSpPr>
            <p:spPr>
              <a:xfrm>
                <a:off x="2832415" y="2453002"/>
                <a:ext cx="144453" cy="14449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9" name="橢圓 158"/>
              <p:cNvSpPr/>
              <p:nvPr/>
            </p:nvSpPr>
            <p:spPr>
              <a:xfrm>
                <a:off x="3870571" y="1833757"/>
                <a:ext cx="144453" cy="14290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pic>
          <p:nvPicPr>
            <p:cNvPr id="8197" name="圖片 16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242" y="3045605"/>
              <a:ext cx="1170228" cy="78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5" name="矩形 165"/>
          <p:cNvSpPr>
            <a:spLocks noChangeArrowheads="1"/>
          </p:cNvSpPr>
          <p:nvPr/>
        </p:nvSpPr>
        <p:spPr bwMode="auto">
          <a:xfrm>
            <a:off x="3995738" y="5659438"/>
            <a:ext cx="13516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dirty="0"/>
              <a:t>Figure 8.34</a:t>
            </a:r>
            <a:endParaRPr lang="zh-TW" altLang="en-US" dirty="0"/>
          </a:p>
        </p:txBody>
      </p:sp>
      <p:sp>
        <p:nvSpPr>
          <p:cNvPr id="2" name="投影片編號版面配置區 1"/>
          <p:cNvSpPr>
            <a:spLocks noGrp="1"/>
          </p:cNvSpPr>
          <p:nvPr>
            <p:ph type="sldNum" sz="quarter" idx="12"/>
          </p:nvPr>
        </p:nvSpPr>
        <p:spPr/>
        <p:txBody>
          <a:bodyPr/>
          <a:lstStyle/>
          <a:p>
            <a:fld id="{1589C3AD-368B-4707-9394-EC179C784BFC}" type="slidenum">
              <a:rPr lang="zh-TW" altLang="en-US" smtClean="0"/>
              <a:t>51</a:t>
            </a:fld>
            <a:endParaRPr lang="zh-TW" altLang="en-US"/>
          </a:p>
        </p:txBody>
      </p:sp>
    </p:spTree>
    <p:extLst>
      <p:ext uri="{BB962C8B-B14F-4D97-AF65-F5344CB8AC3E}">
        <p14:creationId xmlns:p14="http://schemas.microsoft.com/office/powerpoint/2010/main" val="24974364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矩形 2"/>
          <p:cNvSpPr>
            <a:spLocks noChangeArrowheads="1"/>
          </p:cNvSpPr>
          <p:nvPr/>
        </p:nvSpPr>
        <p:spPr bwMode="auto">
          <a:xfrm>
            <a:off x="611188" y="981075"/>
            <a:ext cx="7848600"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r>
              <a:rPr lang="en-US" altLang="zh-TW" sz="3200" dirty="0"/>
              <a:t>In Figure 8.35, we have an example of cubic graph that there are three mutually independent Hamiltonian cycles that begin with any vertex.  Yet, this graph is not Hamiltonian connected.  Thus, there is no Hamiltonian path between some pair of vertices.</a:t>
            </a:r>
          </a:p>
        </p:txBody>
      </p:sp>
      <p:sp>
        <p:nvSpPr>
          <p:cNvPr id="2" name="投影片編號版面配置區 1"/>
          <p:cNvSpPr>
            <a:spLocks noGrp="1"/>
          </p:cNvSpPr>
          <p:nvPr>
            <p:ph type="sldNum" sz="quarter" idx="12"/>
          </p:nvPr>
        </p:nvSpPr>
        <p:spPr/>
        <p:txBody>
          <a:bodyPr/>
          <a:lstStyle/>
          <a:p>
            <a:fld id="{1589C3AD-368B-4707-9394-EC179C784BFC}" type="slidenum">
              <a:rPr lang="zh-TW" altLang="en-US" smtClean="0"/>
              <a:t>52</a:t>
            </a:fld>
            <a:endParaRPr lang="zh-TW" altLang="en-US"/>
          </a:p>
        </p:txBody>
      </p:sp>
    </p:spTree>
    <p:extLst>
      <p:ext uri="{BB962C8B-B14F-4D97-AF65-F5344CB8AC3E}">
        <p14:creationId xmlns:p14="http://schemas.microsoft.com/office/powerpoint/2010/main" val="20951737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9525" y="1279525"/>
            <a:ext cx="5145088"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文字方塊 2"/>
          <p:cNvSpPr txBox="1">
            <a:spLocks noChangeArrowheads="1"/>
          </p:cNvSpPr>
          <p:nvPr/>
        </p:nvSpPr>
        <p:spPr bwMode="auto">
          <a:xfrm>
            <a:off x="3851275" y="5949950"/>
            <a:ext cx="2665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dirty="0"/>
              <a:t>Figure 8.35</a:t>
            </a:r>
            <a:endParaRPr lang="zh-TW" altLang="en-US" dirty="0"/>
          </a:p>
        </p:txBody>
      </p:sp>
      <p:sp>
        <p:nvSpPr>
          <p:cNvPr id="2" name="投影片編號版面配置區 1"/>
          <p:cNvSpPr>
            <a:spLocks noGrp="1"/>
          </p:cNvSpPr>
          <p:nvPr>
            <p:ph type="sldNum" sz="quarter" idx="12"/>
          </p:nvPr>
        </p:nvSpPr>
        <p:spPr/>
        <p:txBody>
          <a:bodyPr/>
          <a:lstStyle/>
          <a:p>
            <a:fld id="{1589C3AD-368B-4707-9394-EC179C784BFC}" type="slidenum">
              <a:rPr lang="zh-TW" altLang="en-US" smtClean="0"/>
              <a:t>53</a:t>
            </a:fld>
            <a:endParaRPr lang="zh-TW" altLang="en-US"/>
          </a:p>
        </p:txBody>
      </p:sp>
    </p:spTree>
    <p:extLst>
      <p:ext uri="{BB962C8B-B14F-4D97-AF65-F5344CB8AC3E}">
        <p14:creationId xmlns:p14="http://schemas.microsoft.com/office/powerpoint/2010/main" val="37852739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矩形 1"/>
          <p:cNvSpPr>
            <a:spLocks noChangeArrowheads="1"/>
          </p:cNvSpPr>
          <p:nvPr/>
        </p:nvSpPr>
        <p:spPr bwMode="auto">
          <a:xfrm>
            <a:off x="611188" y="981075"/>
            <a:ext cx="7848600"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r>
              <a:rPr lang="en-US" altLang="zh-TW" sz="3200" dirty="0"/>
              <a:t>In Figure 8.36, we have an example of cubic graph that there are two but not three mutually independent Hamiltonian cycles that begin with any vertex.   Moreover,  there are two mutually independent Hamiltonian paths between any two different vertices.</a:t>
            </a:r>
          </a:p>
        </p:txBody>
      </p:sp>
      <p:sp>
        <p:nvSpPr>
          <p:cNvPr id="2" name="投影片編號版面配置區 1"/>
          <p:cNvSpPr>
            <a:spLocks noGrp="1"/>
          </p:cNvSpPr>
          <p:nvPr>
            <p:ph type="sldNum" sz="quarter" idx="12"/>
          </p:nvPr>
        </p:nvSpPr>
        <p:spPr/>
        <p:txBody>
          <a:bodyPr/>
          <a:lstStyle/>
          <a:p>
            <a:fld id="{1589C3AD-368B-4707-9394-EC179C784BFC}" type="slidenum">
              <a:rPr lang="zh-TW" altLang="en-US" smtClean="0"/>
              <a:t>54</a:t>
            </a:fld>
            <a:endParaRPr lang="zh-TW" altLang="en-US"/>
          </a:p>
        </p:txBody>
      </p:sp>
    </p:spTree>
    <p:extLst>
      <p:ext uri="{BB962C8B-B14F-4D97-AF65-F5344CB8AC3E}">
        <p14:creationId xmlns:p14="http://schemas.microsoft.com/office/powerpoint/2010/main" val="15604630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群組 29"/>
          <p:cNvGrpSpPr>
            <a:grpSpLocks/>
          </p:cNvGrpSpPr>
          <p:nvPr/>
        </p:nvGrpSpPr>
        <p:grpSpPr bwMode="auto">
          <a:xfrm>
            <a:off x="1276350" y="2133600"/>
            <a:ext cx="4733925" cy="3579813"/>
            <a:chOff x="1276654" y="2132856"/>
            <a:chExt cx="4733441" cy="3580657"/>
          </a:xfrm>
        </p:grpSpPr>
        <p:grpSp>
          <p:nvGrpSpPr>
            <p:cNvPr id="12292" name="群組 26"/>
            <p:cNvGrpSpPr>
              <a:grpSpLocks/>
            </p:cNvGrpSpPr>
            <p:nvPr/>
          </p:nvGrpSpPr>
          <p:grpSpPr bwMode="auto">
            <a:xfrm>
              <a:off x="1276654" y="2132856"/>
              <a:ext cx="3753352" cy="3580657"/>
              <a:chOff x="1223775" y="722279"/>
              <a:chExt cx="3753352" cy="3580657"/>
            </a:xfrm>
          </p:grpSpPr>
          <p:sp>
            <p:nvSpPr>
              <p:cNvPr id="4" name="一般五邊形 3"/>
              <p:cNvSpPr/>
              <p:nvPr/>
            </p:nvSpPr>
            <p:spPr>
              <a:xfrm>
                <a:off x="2103160" y="1571792"/>
                <a:ext cx="2017507" cy="1919740"/>
              </a:xfrm>
              <a:prstGeom prst="pentagon">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一般五邊形 4"/>
              <p:cNvSpPr/>
              <p:nvPr/>
            </p:nvSpPr>
            <p:spPr>
              <a:xfrm>
                <a:off x="1331714" y="836606"/>
                <a:ext cx="3560399" cy="3390112"/>
              </a:xfrm>
              <a:prstGeom prst="pentagon">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7" name="直線接點 6"/>
              <p:cNvCxnSpPr>
                <a:stCxn id="5" idx="0"/>
                <a:endCxn id="4" idx="0"/>
              </p:cNvCxnSpPr>
              <p:nvPr/>
            </p:nvCxnSpPr>
            <p:spPr>
              <a:xfrm>
                <a:off x="3112707" y="836606"/>
                <a:ext cx="0" cy="7351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a:stCxn id="4" idx="5"/>
                <a:endCxn id="5" idx="5"/>
              </p:cNvCxnSpPr>
              <p:nvPr/>
            </p:nvCxnSpPr>
            <p:spPr>
              <a:xfrm flipV="1">
                <a:off x="4120667" y="2132311"/>
                <a:ext cx="771446" cy="1730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a:stCxn id="4" idx="4"/>
                <a:endCxn id="5" idx="4"/>
              </p:cNvCxnSpPr>
              <p:nvPr/>
            </p:nvCxnSpPr>
            <p:spPr>
              <a:xfrm>
                <a:off x="3734943" y="3491532"/>
                <a:ext cx="477789" cy="7351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a:stCxn id="4" idx="2"/>
                <a:endCxn id="5" idx="2"/>
              </p:cNvCxnSpPr>
              <p:nvPr/>
            </p:nvCxnSpPr>
            <p:spPr>
              <a:xfrm flipH="1">
                <a:off x="2011094" y="3491532"/>
                <a:ext cx="477789" cy="7351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a:stCxn id="4" idx="1"/>
                <a:endCxn id="5" idx="1"/>
              </p:cNvCxnSpPr>
              <p:nvPr/>
            </p:nvCxnSpPr>
            <p:spPr>
              <a:xfrm flipH="1" flipV="1">
                <a:off x="1331714" y="2132311"/>
                <a:ext cx="771446" cy="1730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橢圓 15"/>
              <p:cNvSpPr/>
              <p:nvPr/>
            </p:nvSpPr>
            <p:spPr>
              <a:xfrm>
                <a:off x="3004768" y="1503513"/>
                <a:ext cx="215878" cy="21595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橢圓 16"/>
              <p:cNvSpPr/>
              <p:nvPr/>
            </p:nvSpPr>
            <p:spPr>
              <a:xfrm>
                <a:off x="4034950" y="2206942"/>
                <a:ext cx="215878" cy="21595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橢圓 17"/>
              <p:cNvSpPr/>
              <p:nvPr/>
            </p:nvSpPr>
            <p:spPr>
              <a:xfrm>
                <a:off x="4761951" y="2002106"/>
                <a:ext cx="215878" cy="21595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橢圓 18"/>
              <p:cNvSpPr/>
              <p:nvPr/>
            </p:nvSpPr>
            <p:spPr>
              <a:xfrm>
                <a:off x="2061889" y="2197415"/>
                <a:ext cx="217466" cy="21595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橢圓 19"/>
              <p:cNvSpPr/>
              <p:nvPr/>
            </p:nvSpPr>
            <p:spPr>
              <a:xfrm>
                <a:off x="2398405" y="3345447"/>
                <a:ext cx="215878" cy="21595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橢圓 20"/>
              <p:cNvSpPr/>
              <p:nvPr/>
            </p:nvSpPr>
            <p:spPr>
              <a:xfrm>
                <a:off x="3644465" y="3359739"/>
                <a:ext cx="215878" cy="21595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橢圓 21"/>
              <p:cNvSpPr/>
              <p:nvPr/>
            </p:nvSpPr>
            <p:spPr>
              <a:xfrm>
                <a:off x="1904743" y="4077458"/>
                <a:ext cx="215878" cy="21595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4" name="橢圓 23"/>
              <p:cNvSpPr/>
              <p:nvPr/>
            </p:nvSpPr>
            <p:spPr>
              <a:xfrm>
                <a:off x="4087332" y="4086985"/>
                <a:ext cx="215878" cy="21595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 name="橢圓 24"/>
              <p:cNvSpPr/>
              <p:nvPr/>
            </p:nvSpPr>
            <p:spPr>
              <a:xfrm>
                <a:off x="1223775" y="2029100"/>
                <a:ext cx="215878" cy="21595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6" name="橢圓 25"/>
              <p:cNvSpPr/>
              <p:nvPr/>
            </p:nvSpPr>
            <p:spPr>
              <a:xfrm>
                <a:off x="3004768" y="722279"/>
                <a:ext cx="215878" cy="21595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pic>
          <p:nvPicPr>
            <p:cNvPr id="12293" name="圖片 2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9452" y="2283135"/>
              <a:ext cx="1230643" cy="73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91" name="矩形 30"/>
          <p:cNvSpPr>
            <a:spLocks noChangeArrowheads="1"/>
          </p:cNvSpPr>
          <p:nvPr/>
        </p:nvSpPr>
        <p:spPr bwMode="auto">
          <a:xfrm>
            <a:off x="3913188" y="6064250"/>
            <a:ext cx="13516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dirty="0"/>
              <a:t>Figure 8.36</a:t>
            </a:r>
            <a:endParaRPr lang="zh-TW" altLang="en-US" dirty="0"/>
          </a:p>
        </p:txBody>
      </p:sp>
      <p:sp>
        <p:nvSpPr>
          <p:cNvPr id="2" name="投影片編號版面配置區 1"/>
          <p:cNvSpPr>
            <a:spLocks noGrp="1"/>
          </p:cNvSpPr>
          <p:nvPr>
            <p:ph type="sldNum" sz="quarter" idx="12"/>
          </p:nvPr>
        </p:nvSpPr>
        <p:spPr/>
        <p:txBody>
          <a:bodyPr/>
          <a:lstStyle/>
          <a:p>
            <a:fld id="{1589C3AD-368B-4707-9394-EC179C784BFC}" type="slidenum">
              <a:rPr lang="zh-TW" altLang="en-US" smtClean="0"/>
              <a:t>55</a:t>
            </a:fld>
            <a:endParaRPr lang="zh-TW" altLang="en-US"/>
          </a:p>
        </p:txBody>
      </p:sp>
    </p:spTree>
    <p:extLst>
      <p:ext uri="{BB962C8B-B14F-4D97-AF65-F5344CB8AC3E}">
        <p14:creationId xmlns:p14="http://schemas.microsoft.com/office/powerpoint/2010/main" val="16699920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矩形 1"/>
          <p:cNvSpPr>
            <a:spLocks noChangeArrowheads="1"/>
          </p:cNvSpPr>
          <p:nvPr/>
        </p:nvSpPr>
        <p:spPr bwMode="auto">
          <a:xfrm>
            <a:off x="611188" y="981075"/>
            <a:ext cx="78486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r>
              <a:rPr lang="en-US" altLang="zh-TW" sz="3200" dirty="0"/>
              <a:t>In Figure 8.37, we have an example of cubic graph that there are two but not three mutually independent Hamiltonian cycles that begin with any vertex.  The graph is Hamiltonian connected.  However, we cannot find two  mutually independent Hamiltonian paths between some vertices.</a:t>
            </a:r>
            <a:endParaRPr lang="zh-TW" altLang="en-US" sz="3200" dirty="0"/>
          </a:p>
          <a:p>
            <a:endParaRPr lang="en-US" altLang="zh-TW" sz="3200" dirty="0"/>
          </a:p>
        </p:txBody>
      </p:sp>
      <p:sp>
        <p:nvSpPr>
          <p:cNvPr id="2" name="投影片編號版面配置區 1"/>
          <p:cNvSpPr>
            <a:spLocks noGrp="1"/>
          </p:cNvSpPr>
          <p:nvPr>
            <p:ph type="sldNum" sz="quarter" idx="12"/>
          </p:nvPr>
        </p:nvSpPr>
        <p:spPr/>
        <p:txBody>
          <a:bodyPr/>
          <a:lstStyle/>
          <a:p>
            <a:fld id="{1589C3AD-368B-4707-9394-EC179C784BFC}" type="slidenum">
              <a:rPr lang="zh-TW" altLang="en-US" smtClean="0"/>
              <a:t>56</a:t>
            </a:fld>
            <a:endParaRPr lang="zh-TW" altLang="en-US"/>
          </a:p>
        </p:txBody>
      </p:sp>
    </p:spTree>
    <p:extLst>
      <p:ext uri="{BB962C8B-B14F-4D97-AF65-F5344CB8AC3E}">
        <p14:creationId xmlns:p14="http://schemas.microsoft.com/office/powerpoint/2010/main" val="40534283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圖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6450" y="709613"/>
            <a:ext cx="499110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矩形 4"/>
          <p:cNvSpPr>
            <a:spLocks noChangeArrowheads="1"/>
          </p:cNvSpPr>
          <p:nvPr/>
        </p:nvSpPr>
        <p:spPr bwMode="auto">
          <a:xfrm>
            <a:off x="3779838" y="6210300"/>
            <a:ext cx="13516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dirty="0"/>
              <a:t>Figure 8.37</a:t>
            </a:r>
            <a:endParaRPr lang="zh-TW" altLang="en-US" dirty="0"/>
          </a:p>
        </p:txBody>
      </p:sp>
      <p:sp>
        <p:nvSpPr>
          <p:cNvPr id="2" name="投影片編號版面配置區 1"/>
          <p:cNvSpPr>
            <a:spLocks noGrp="1"/>
          </p:cNvSpPr>
          <p:nvPr>
            <p:ph type="sldNum" sz="quarter" idx="12"/>
          </p:nvPr>
        </p:nvSpPr>
        <p:spPr/>
        <p:txBody>
          <a:bodyPr/>
          <a:lstStyle/>
          <a:p>
            <a:fld id="{1589C3AD-368B-4707-9394-EC179C784BFC}" type="slidenum">
              <a:rPr lang="zh-TW" altLang="en-US" smtClean="0"/>
              <a:t>57</a:t>
            </a:fld>
            <a:endParaRPr lang="zh-TW" altLang="en-US"/>
          </a:p>
        </p:txBody>
      </p:sp>
    </p:spTree>
    <p:extLst>
      <p:ext uri="{BB962C8B-B14F-4D97-AF65-F5344CB8AC3E}">
        <p14:creationId xmlns:p14="http://schemas.microsoft.com/office/powerpoint/2010/main" val="24449184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矩形 1"/>
          <p:cNvSpPr>
            <a:spLocks noChangeArrowheads="1"/>
          </p:cNvSpPr>
          <p:nvPr/>
        </p:nvSpPr>
        <p:spPr bwMode="auto">
          <a:xfrm>
            <a:off x="611188" y="981075"/>
            <a:ext cx="7848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r>
              <a:rPr lang="en-US" altLang="zh-TW" sz="3200" dirty="0"/>
              <a:t>In Figure 8.38, we have an example of cubic Hamiltonian graph that there are two but not three mutually independent Hamiltonian cycles that begin with any vertex. However, the graph is not Hamiltonian connected.  </a:t>
            </a:r>
          </a:p>
        </p:txBody>
      </p:sp>
      <p:sp>
        <p:nvSpPr>
          <p:cNvPr id="2" name="投影片編號版面配置區 1"/>
          <p:cNvSpPr>
            <a:spLocks noGrp="1"/>
          </p:cNvSpPr>
          <p:nvPr>
            <p:ph type="sldNum" sz="quarter" idx="12"/>
          </p:nvPr>
        </p:nvSpPr>
        <p:spPr/>
        <p:txBody>
          <a:bodyPr/>
          <a:lstStyle/>
          <a:p>
            <a:fld id="{1589C3AD-368B-4707-9394-EC179C784BFC}" type="slidenum">
              <a:rPr lang="zh-TW" altLang="en-US" smtClean="0"/>
              <a:t>58</a:t>
            </a:fld>
            <a:endParaRPr lang="zh-TW" altLang="en-US"/>
          </a:p>
        </p:txBody>
      </p:sp>
    </p:spTree>
    <p:extLst>
      <p:ext uri="{BB962C8B-B14F-4D97-AF65-F5344CB8AC3E}">
        <p14:creationId xmlns:p14="http://schemas.microsoft.com/office/powerpoint/2010/main" val="29262393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文字方塊 84"/>
          <p:cNvSpPr txBox="1">
            <a:spLocks noChangeArrowheads="1"/>
          </p:cNvSpPr>
          <p:nvPr/>
        </p:nvSpPr>
        <p:spPr bwMode="auto">
          <a:xfrm>
            <a:off x="3209925" y="6237288"/>
            <a:ext cx="2586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dirty="0"/>
              <a:t>Figure 8.38</a:t>
            </a:r>
            <a:endParaRPr lang="zh-TW" altLang="en-US" dirty="0"/>
          </a:p>
        </p:txBody>
      </p:sp>
      <p:grpSp>
        <p:nvGrpSpPr>
          <p:cNvPr id="16387" name="群組 90"/>
          <p:cNvGrpSpPr>
            <a:grpSpLocks/>
          </p:cNvGrpSpPr>
          <p:nvPr/>
        </p:nvGrpSpPr>
        <p:grpSpPr bwMode="auto">
          <a:xfrm>
            <a:off x="2124075" y="2924175"/>
            <a:ext cx="4271963" cy="2219325"/>
            <a:chOff x="2123728" y="2924944"/>
            <a:chExt cx="4272490" cy="2218726"/>
          </a:xfrm>
        </p:grpSpPr>
        <p:grpSp>
          <p:nvGrpSpPr>
            <p:cNvPr id="16388" name="群組 86"/>
            <p:cNvGrpSpPr>
              <a:grpSpLocks/>
            </p:cNvGrpSpPr>
            <p:nvPr/>
          </p:nvGrpSpPr>
          <p:grpSpPr bwMode="auto">
            <a:xfrm>
              <a:off x="2123728" y="2924944"/>
              <a:ext cx="2987998" cy="2218726"/>
              <a:chOff x="5082023" y="2816932"/>
              <a:chExt cx="2987998" cy="2218726"/>
            </a:xfrm>
          </p:grpSpPr>
          <p:cxnSp>
            <p:nvCxnSpPr>
              <p:cNvPr id="5" name="直線接點 4"/>
              <p:cNvCxnSpPr/>
              <p:nvPr/>
            </p:nvCxnSpPr>
            <p:spPr>
              <a:xfrm>
                <a:off x="5148706" y="2989923"/>
                <a:ext cx="71447" cy="194416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6588747" y="3356536"/>
                <a:ext cx="34929" cy="1577549"/>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7955753" y="2989923"/>
                <a:ext cx="73034" cy="194416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4" name="等腰三角形 13"/>
              <p:cNvSpPr/>
              <p:nvPr/>
            </p:nvSpPr>
            <p:spPr>
              <a:xfrm flipV="1">
                <a:off x="6056868" y="2888351"/>
                <a:ext cx="1062169" cy="504689"/>
              </a:xfrm>
              <a:prstGeom prst="triangl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6" name="直線接點 15"/>
              <p:cNvCxnSpPr/>
              <p:nvPr/>
            </p:nvCxnSpPr>
            <p:spPr>
              <a:xfrm>
                <a:off x="5148706" y="2989923"/>
                <a:ext cx="1474970" cy="194416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148706" y="2989923"/>
                <a:ext cx="2880081" cy="194416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a:stCxn id="14" idx="2"/>
              </p:cNvCxnSpPr>
              <p:nvPr/>
            </p:nvCxnSpPr>
            <p:spPr>
              <a:xfrm flipH="1">
                <a:off x="5220153" y="2888351"/>
                <a:ext cx="836715" cy="204573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直線接點 25"/>
              <p:cNvCxnSpPr>
                <a:stCxn id="14" idx="4"/>
              </p:cNvCxnSpPr>
              <p:nvPr/>
            </p:nvCxnSpPr>
            <p:spPr>
              <a:xfrm>
                <a:off x="7119038" y="2888351"/>
                <a:ext cx="873233" cy="204573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a:xfrm flipV="1">
                <a:off x="5220153" y="2989923"/>
                <a:ext cx="2735600" cy="195051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直線接點 29"/>
              <p:cNvCxnSpPr/>
              <p:nvPr/>
            </p:nvCxnSpPr>
            <p:spPr>
              <a:xfrm flipV="1">
                <a:off x="6588747" y="2989923"/>
                <a:ext cx="1367006" cy="194416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31" name="橢圓 30"/>
              <p:cNvSpPr/>
              <p:nvPr/>
            </p:nvSpPr>
            <p:spPr>
              <a:xfrm>
                <a:off x="5082023" y="2918505"/>
                <a:ext cx="144481" cy="14442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3" name="橢圓 32"/>
              <p:cNvSpPr/>
              <p:nvPr/>
            </p:nvSpPr>
            <p:spPr>
              <a:xfrm>
                <a:off x="6050518" y="2816932"/>
                <a:ext cx="144481" cy="14442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4" name="橢圓 33"/>
              <p:cNvSpPr/>
              <p:nvPr/>
            </p:nvSpPr>
            <p:spPr>
              <a:xfrm>
                <a:off x="7020600" y="2816932"/>
                <a:ext cx="144480" cy="14442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5" name="橢圓 34"/>
              <p:cNvSpPr/>
              <p:nvPr/>
            </p:nvSpPr>
            <p:spPr>
              <a:xfrm>
                <a:off x="6517300" y="3310512"/>
                <a:ext cx="144481" cy="14283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6" name="橢圓 35"/>
              <p:cNvSpPr/>
              <p:nvPr/>
            </p:nvSpPr>
            <p:spPr>
              <a:xfrm>
                <a:off x="7877956" y="2924853"/>
                <a:ext cx="142893" cy="14442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 name="橢圓 38"/>
              <p:cNvSpPr/>
              <p:nvPr/>
            </p:nvSpPr>
            <p:spPr>
              <a:xfrm>
                <a:off x="7925587" y="4837275"/>
                <a:ext cx="144480" cy="14442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0" name="橢圓 39"/>
              <p:cNvSpPr/>
              <p:nvPr/>
            </p:nvSpPr>
            <p:spPr>
              <a:xfrm>
                <a:off x="6542703" y="4862668"/>
                <a:ext cx="144481" cy="14442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1" name="橢圓 40"/>
              <p:cNvSpPr/>
              <p:nvPr/>
            </p:nvSpPr>
            <p:spPr>
              <a:xfrm>
                <a:off x="5156645" y="4891235"/>
                <a:ext cx="144480" cy="14442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pic>
          <p:nvPicPr>
            <p:cNvPr id="16389" name="圖片 8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6138" y="3501008"/>
              <a:ext cx="1050080" cy="579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投影片編號版面配置區 1"/>
          <p:cNvSpPr>
            <a:spLocks noGrp="1"/>
          </p:cNvSpPr>
          <p:nvPr>
            <p:ph type="sldNum" sz="quarter" idx="12"/>
          </p:nvPr>
        </p:nvSpPr>
        <p:spPr/>
        <p:txBody>
          <a:bodyPr/>
          <a:lstStyle/>
          <a:p>
            <a:fld id="{1589C3AD-368B-4707-9394-EC179C784BFC}" type="slidenum">
              <a:rPr lang="zh-TW" altLang="en-US" smtClean="0"/>
              <a:t>59</a:t>
            </a:fld>
            <a:endParaRPr lang="zh-TW" altLang="en-US"/>
          </a:p>
        </p:txBody>
      </p:sp>
    </p:spTree>
    <p:extLst>
      <p:ext uri="{BB962C8B-B14F-4D97-AF65-F5344CB8AC3E}">
        <p14:creationId xmlns:p14="http://schemas.microsoft.com/office/powerpoint/2010/main" val="2204593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880120"/>
            <a:ext cx="8229600" cy="2116832"/>
          </a:xfrm>
        </p:spPr>
        <p:txBody>
          <a:bodyPr>
            <a:normAutofit/>
          </a:bodyPr>
          <a:lstStyle/>
          <a:p>
            <a:r>
              <a:rPr lang="en-US" altLang="zh-TW" sz="2200" dirty="0"/>
              <a:t>Again, the manager is tasked with coordinating two simultaneous tour groups. One solution is shown in Figure 8-5.</a:t>
            </a:r>
            <a:endParaRPr lang="zh-TW" altLang="en-US" sz="22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文字方塊 5"/>
          <p:cNvSpPr txBox="1"/>
          <p:nvPr/>
        </p:nvSpPr>
        <p:spPr>
          <a:xfrm>
            <a:off x="4009891" y="4715852"/>
            <a:ext cx="1124219" cy="369332"/>
          </a:xfrm>
          <a:prstGeom prst="rect">
            <a:avLst/>
          </a:prstGeom>
          <a:noFill/>
        </p:spPr>
        <p:txBody>
          <a:bodyPr wrap="none" rtlCol="0">
            <a:spAutoFit/>
          </a:bodyPr>
          <a:lstStyle/>
          <a:p>
            <a:r>
              <a:rPr lang="en-US" altLang="zh-TW" dirty="0"/>
              <a:t>Figure 8-5</a:t>
            </a:r>
            <a:endParaRPr lang="zh-TW" altLang="en-US"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9" name="物件 8"/>
          <p:cNvGraphicFramePr>
            <a:graphicFrameLocks noChangeAspect="1"/>
          </p:cNvGraphicFramePr>
          <p:nvPr>
            <p:extLst>
              <p:ext uri="{D42A27DB-BD31-4B8C-83A1-F6EECF244321}">
                <p14:modId xmlns:p14="http://schemas.microsoft.com/office/powerpoint/2010/main" val="3032445156"/>
              </p:ext>
            </p:extLst>
          </p:nvPr>
        </p:nvGraphicFramePr>
        <p:xfrm>
          <a:off x="105560" y="2349106"/>
          <a:ext cx="8932880" cy="2159788"/>
        </p:xfrm>
        <a:graphic>
          <a:graphicData uri="http://schemas.openxmlformats.org/presentationml/2006/ole">
            <mc:AlternateContent xmlns:mc="http://schemas.openxmlformats.org/markup-compatibility/2006">
              <mc:Choice xmlns:v="urn:schemas-microsoft-com:vml" Requires="v">
                <p:oleObj spid="_x0000_s5245" r:id="rId3" imgW="8832723" imgH="2331339" progId="Microsoft">
                  <p:embed/>
                </p:oleObj>
              </mc:Choice>
              <mc:Fallback>
                <p:oleObj r:id="rId3" imgW="8832723" imgH="2331339" progId="Microsof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60" y="2349106"/>
                        <a:ext cx="8932880" cy="2159788"/>
                      </a:xfrm>
                      <a:prstGeom prst="rect">
                        <a:avLst/>
                      </a:prstGeom>
                      <a:solidFill>
                        <a:srgbClr val="FFFFFF"/>
                      </a:solidFill>
                      <a:ln w="0">
                        <a:noFill/>
                        <a:miter lim="800000"/>
                        <a:headEnd/>
                        <a:tailEnd/>
                      </a:ln>
                    </p:spPr>
                  </p:pic>
                </p:oleObj>
              </mc:Fallback>
            </mc:AlternateContent>
          </a:graphicData>
        </a:graphic>
      </p:graphicFrame>
      <p:sp>
        <p:nvSpPr>
          <p:cNvPr id="10" name="投影片編號版面配置區 9"/>
          <p:cNvSpPr>
            <a:spLocks noGrp="1"/>
          </p:cNvSpPr>
          <p:nvPr>
            <p:ph type="sldNum" sz="quarter" idx="12"/>
          </p:nvPr>
        </p:nvSpPr>
        <p:spPr/>
        <p:txBody>
          <a:bodyPr/>
          <a:lstStyle/>
          <a:p>
            <a:fld id="{1589C3AD-368B-4707-9394-EC179C784BFC}" type="slidenum">
              <a:rPr lang="zh-TW" altLang="en-US" smtClean="0"/>
              <a:t>6</a:t>
            </a:fld>
            <a:endParaRPr lang="zh-TW" altLang="en-US"/>
          </a:p>
        </p:txBody>
      </p:sp>
    </p:spTree>
    <p:extLst>
      <p:ext uri="{BB962C8B-B14F-4D97-AF65-F5344CB8AC3E}">
        <p14:creationId xmlns:p14="http://schemas.microsoft.com/office/powerpoint/2010/main" val="3409748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矩形 1"/>
          <p:cNvSpPr>
            <a:spLocks noChangeArrowheads="1"/>
          </p:cNvSpPr>
          <p:nvPr/>
        </p:nvSpPr>
        <p:spPr bwMode="auto">
          <a:xfrm>
            <a:off x="611188" y="981075"/>
            <a:ext cx="78486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r>
              <a:rPr lang="en-US" altLang="zh-TW" sz="3200" dirty="0"/>
              <a:t>In Figure 8.39, we have an example of cubic Hamiltonian graph.  However, there is no  two mutually independent Hamiltonian cycles that begin with some vertex. Moreover, the graph is Hamiltonian connected. Yet, we can not find two  mutually independent Hamiltonian paths between some vertices.</a:t>
            </a:r>
            <a:endParaRPr lang="zh-TW" altLang="en-US" sz="3200" dirty="0"/>
          </a:p>
          <a:p>
            <a:pPr algn="just"/>
            <a:endParaRPr lang="en-US" altLang="zh-TW" sz="3200" dirty="0"/>
          </a:p>
        </p:txBody>
      </p:sp>
      <p:sp>
        <p:nvSpPr>
          <p:cNvPr id="2" name="投影片編號版面配置區 1"/>
          <p:cNvSpPr>
            <a:spLocks noGrp="1"/>
          </p:cNvSpPr>
          <p:nvPr>
            <p:ph type="sldNum" sz="quarter" idx="12"/>
          </p:nvPr>
        </p:nvSpPr>
        <p:spPr/>
        <p:txBody>
          <a:bodyPr/>
          <a:lstStyle/>
          <a:p>
            <a:fld id="{1589C3AD-368B-4707-9394-EC179C784BFC}" type="slidenum">
              <a:rPr lang="zh-TW" altLang="en-US" smtClean="0"/>
              <a:t>60</a:t>
            </a:fld>
            <a:endParaRPr lang="zh-TW" altLang="en-US"/>
          </a:p>
        </p:txBody>
      </p:sp>
    </p:spTree>
    <p:extLst>
      <p:ext uri="{BB962C8B-B14F-4D97-AF65-F5344CB8AC3E}">
        <p14:creationId xmlns:p14="http://schemas.microsoft.com/office/powerpoint/2010/main" val="46653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群組 36"/>
          <p:cNvGrpSpPr>
            <a:grpSpLocks/>
          </p:cNvGrpSpPr>
          <p:nvPr/>
        </p:nvGrpSpPr>
        <p:grpSpPr bwMode="auto">
          <a:xfrm>
            <a:off x="1660525" y="1524000"/>
            <a:ext cx="4518025" cy="3533775"/>
            <a:chOff x="1660276" y="1523751"/>
            <a:chExt cx="4518169" cy="3533813"/>
          </a:xfrm>
        </p:grpSpPr>
        <p:grpSp>
          <p:nvGrpSpPr>
            <p:cNvPr id="18436" name="群組 33"/>
            <p:cNvGrpSpPr>
              <a:grpSpLocks/>
            </p:cNvGrpSpPr>
            <p:nvPr/>
          </p:nvGrpSpPr>
          <p:grpSpPr bwMode="auto">
            <a:xfrm>
              <a:off x="1660276" y="1565264"/>
              <a:ext cx="4128091" cy="3492300"/>
              <a:chOff x="1660276" y="1565264"/>
              <a:chExt cx="4128091" cy="3492300"/>
            </a:xfrm>
          </p:grpSpPr>
          <p:sp>
            <p:nvSpPr>
              <p:cNvPr id="6" name="等腰三角形 5"/>
              <p:cNvSpPr/>
              <p:nvPr/>
            </p:nvSpPr>
            <p:spPr>
              <a:xfrm>
                <a:off x="1734891" y="1699965"/>
                <a:ext cx="3945063" cy="3249647"/>
              </a:xfrm>
              <a:prstGeom prst="triangl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等腰三角形 6"/>
              <p:cNvSpPr/>
              <p:nvPr/>
            </p:nvSpPr>
            <p:spPr>
              <a:xfrm>
                <a:off x="4219408" y="3916140"/>
                <a:ext cx="719161" cy="593731"/>
              </a:xfrm>
              <a:prstGeom prst="triangl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等腰三角形 7"/>
              <p:cNvSpPr/>
              <p:nvPr/>
            </p:nvSpPr>
            <p:spPr>
              <a:xfrm>
                <a:off x="3347843" y="2492136"/>
                <a:ext cx="719160" cy="593731"/>
              </a:xfrm>
              <a:prstGeom prst="triangl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等腰三角形 8"/>
              <p:cNvSpPr/>
              <p:nvPr/>
            </p:nvSpPr>
            <p:spPr>
              <a:xfrm>
                <a:off x="2484215" y="3916140"/>
                <a:ext cx="719160" cy="593731"/>
              </a:xfrm>
              <a:prstGeom prst="triangl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1" name="直線接點 10"/>
              <p:cNvCxnSpPr>
                <a:stCxn id="6" idx="0"/>
                <a:endCxn id="8" idx="0"/>
              </p:cNvCxnSpPr>
              <p:nvPr/>
            </p:nvCxnSpPr>
            <p:spPr>
              <a:xfrm>
                <a:off x="3708216" y="1699965"/>
                <a:ext cx="0" cy="79217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a:stCxn id="8" idx="2"/>
                <a:endCxn id="9" idx="0"/>
              </p:cNvCxnSpPr>
              <p:nvPr/>
            </p:nvCxnSpPr>
            <p:spPr>
              <a:xfrm flipH="1">
                <a:off x="2843002" y="3085868"/>
                <a:ext cx="504841" cy="83027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a:stCxn id="8" idx="4"/>
                <a:endCxn id="7" idx="0"/>
              </p:cNvCxnSpPr>
              <p:nvPr/>
            </p:nvCxnSpPr>
            <p:spPr>
              <a:xfrm>
                <a:off x="4067003" y="3085868"/>
                <a:ext cx="511191" cy="83027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a:stCxn id="9" idx="4"/>
                <a:endCxn id="7" idx="2"/>
              </p:cNvCxnSpPr>
              <p:nvPr/>
            </p:nvCxnSpPr>
            <p:spPr>
              <a:xfrm>
                <a:off x="3203375" y="4509871"/>
                <a:ext cx="1016032"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a:stCxn id="9" idx="2"/>
                <a:endCxn id="6" idx="2"/>
              </p:cNvCxnSpPr>
              <p:nvPr/>
            </p:nvCxnSpPr>
            <p:spPr>
              <a:xfrm flipH="1">
                <a:off x="1734891" y="4509871"/>
                <a:ext cx="749324" cy="43974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a:stCxn id="7" idx="4"/>
                <a:endCxn id="6" idx="4"/>
              </p:cNvCxnSpPr>
              <p:nvPr/>
            </p:nvCxnSpPr>
            <p:spPr>
              <a:xfrm>
                <a:off x="4938569" y="4509871"/>
                <a:ext cx="741386" cy="43974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橢圓 21"/>
              <p:cNvSpPr/>
              <p:nvPr/>
            </p:nvSpPr>
            <p:spPr>
              <a:xfrm>
                <a:off x="3581212" y="2420698"/>
                <a:ext cx="215907" cy="21590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橢圓 22"/>
              <p:cNvSpPr/>
              <p:nvPr/>
            </p:nvSpPr>
            <p:spPr>
              <a:xfrm>
                <a:off x="3279578" y="2946166"/>
                <a:ext cx="215907" cy="21590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4" name="橢圓 23"/>
              <p:cNvSpPr/>
              <p:nvPr/>
            </p:nvSpPr>
            <p:spPr>
              <a:xfrm>
                <a:off x="3971750" y="3000142"/>
                <a:ext cx="215907" cy="21590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 name="橢圓 24"/>
              <p:cNvSpPr/>
              <p:nvPr/>
            </p:nvSpPr>
            <p:spPr>
              <a:xfrm>
                <a:off x="2735048" y="3847876"/>
                <a:ext cx="215907" cy="21590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6" name="橢圓 25"/>
              <p:cNvSpPr/>
              <p:nvPr/>
            </p:nvSpPr>
            <p:spPr>
              <a:xfrm>
                <a:off x="4440078" y="3781200"/>
                <a:ext cx="217494" cy="21590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7" name="橢圓 26"/>
              <p:cNvSpPr/>
              <p:nvPr/>
            </p:nvSpPr>
            <p:spPr>
              <a:xfrm>
                <a:off x="2414363" y="4360644"/>
                <a:ext cx="215907" cy="21748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 name="橢圓 27"/>
              <p:cNvSpPr/>
              <p:nvPr/>
            </p:nvSpPr>
            <p:spPr>
              <a:xfrm>
                <a:off x="3116061" y="4360644"/>
                <a:ext cx="215907" cy="21748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9" name="橢圓 28"/>
              <p:cNvSpPr/>
              <p:nvPr/>
            </p:nvSpPr>
            <p:spPr>
              <a:xfrm>
                <a:off x="4132093" y="4405095"/>
                <a:ext cx="215907" cy="21590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 name="橢圓 29"/>
              <p:cNvSpPr/>
              <p:nvPr/>
            </p:nvSpPr>
            <p:spPr>
              <a:xfrm>
                <a:off x="4808390" y="4360644"/>
                <a:ext cx="215907" cy="21748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 name="橢圓 30"/>
              <p:cNvSpPr/>
              <p:nvPr/>
            </p:nvSpPr>
            <p:spPr>
              <a:xfrm>
                <a:off x="5572001" y="4801974"/>
                <a:ext cx="215907" cy="21590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2" name="橢圓 31"/>
              <p:cNvSpPr/>
              <p:nvPr/>
            </p:nvSpPr>
            <p:spPr>
              <a:xfrm>
                <a:off x="1660276" y="4841662"/>
                <a:ext cx="215907" cy="21590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3" name="橢圓 32"/>
              <p:cNvSpPr/>
              <p:nvPr/>
            </p:nvSpPr>
            <p:spPr>
              <a:xfrm>
                <a:off x="3600263" y="1565026"/>
                <a:ext cx="215907" cy="21590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pic>
          <p:nvPicPr>
            <p:cNvPr id="18437" name="圖片 3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9268" y="1523751"/>
              <a:ext cx="1599177" cy="1319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矩形 37"/>
          <p:cNvSpPr>
            <a:spLocks noChangeArrowheads="1"/>
          </p:cNvSpPr>
          <p:nvPr/>
        </p:nvSpPr>
        <p:spPr bwMode="auto">
          <a:xfrm>
            <a:off x="3711575" y="5367338"/>
            <a:ext cx="13516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dirty="0"/>
              <a:t>Figure 8.39</a:t>
            </a:r>
            <a:endParaRPr lang="zh-TW" altLang="en-US" dirty="0"/>
          </a:p>
        </p:txBody>
      </p:sp>
      <p:sp>
        <p:nvSpPr>
          <p:cNvPr id="2" name="投影片編號版面配置區 1"/>
          <p:cNvSpPr>
            <a:spLocks noGrp="1"/>
          </p:cNvSpPr>
          <p:nvPr>
            <p:ph type="sldNum" sz="quarter" idx="12"/>
          </p:nvPr>
        </p:nvSpPr>
        <p:spPr/>
        <p:txBody>
          <a:bodyPr/>
          <a:lstStyle/>
          <a:p>
            <a:fld id="{1589C3AD-368B-4707-9394-EC179C784BFC}" type="slidenum">
              <a:rPr lang="zh-TW" altLang="en-US" smtClean="0"/>
              <a:t>61</a:t>
            </a:fld>
            <a:endParaRPr lang="zh-TW" altLang="en-US"/>
          </a:p>
        </p:txBody>
      </p:sp>
    </p:spTree>
    <p:extLst>
      <p:ext uri="{BB962C8B-B14F-4D97-AF65-F5344CB8AC3E}">
        <p14:creationId xmlns:p14="http://schemas.microsoft.com/office/powerpoint/2010/main" val="17025279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矩形 1"/>
          <p:cNvSpPr>
            <a:spLocks noChangeArrowheads="1"/>
          </p:cNvSpPr>
          <p:nvPr/>
        </p:nvSpPr>
        <p:spPr bwMode="auto">
          <a:xfrm>
            <a:off x="611188" y="981075"/>
            <a:ext cx="7848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r>
              <a:rPr lang="en-US" altLang="zh-TW" sz="3200" dirty="0"/>
              <a:t>In Figure 8.40, we have an example of Hamiltonian graph.  However, there is no  two mutually independent Hamiltonian cycles that begin with some vertex. Moreover, there is no Hamiltonian path that joins vertex A to vertex B. </a:t>
            </a:r>
          </a:p>
        </p:txBody>
      </p:sp>
      <p:sp>
        <p:nvSpPr>
          <p:cNvPr id="2" name="投影片編號版面配置區 1"/>
          <p:cNvSpPr>
            <a:spLocks noGrp="1"/>
          </p:cNvSpPr>
          <p:nvPr>
            <p:ph type="sldNum" sz="quarter" idx="12"/>
          </p:nvPr>
        </p:nvSpPr>
        <p:spPr/>
        <p:txBody>
          <a:bodyPr/>
          <a:lstStyle/>
          <a:p>
            <a:fld id="{1589C3AD-368B-4707-9394-EC179C784BFC}" type="slidenum">
              <a:rPr lang="zh-TW" altLang="en-US" smtClean="0"/>
              <a:t>62</a:t>
            </a:fld>
            <a:endParaRPr lang="zh-TW" altLang="en-US"/>
          </a:p>
        </p:txBody>
      </p:sp>
    </p:spTree>
    <p:extLst>
      <p:ext uri="{BB962C8B-B14F-4D97-AF65-F5344CB8AC3E}">
        <p14:creationId xmlns:p14="http://schemas.microsoft.com/office/powerpoint/2010/main" val="15771034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字方塊 2"/>
          <p:cNvSpPr txBox="1">
            <a:spLocks noChangeArrowheads="1"/>
          </p:cNvSpPr>
          <p:nvPr/>
        </p:nvSpPr>
        <p:spPr bwMode="auto">
          <a:xfrm>
            <a:off x="3624263" y="6188075"/>
            <a:ext cx="13516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dirty="0"/>
              <a:t>Figure 8.40</a:t>
            </a:r>
            <a:endParaRPr lang="zh-TW" altLang="en-US" dirty="0"/>
          </a:p>
        </p:txBody>
      </p:sp>
      <p:grpSp>
        <p:nvGrpSpPr>
          <p:cNvPr id="20483" name="群組 21"/>
          <p:cNvGrpSpPr>
            <a:grpSpLocks/>
          </p:cNvGrpSpPr>
          <p:nvPr/>
        </p:nvGrpSpPr>
        <p:grpSpPr bwMode="auto">
          <a:xfrm>
            <a:off x="2130425" y="1773238"/>
            <a:ext cx="4424363" cy="4384675"/>
            <a:chOff x="2130425" y="1773238"/>
            <a:chExt cx="4423963" cy="4384675"/>
          </a:xfrm>
        </p:grpSpPr>
        <p:grpSp>
          <p:nvGrpSpPr>
            <p:cNvPr id="20484" name="群組 1"/>
            <p:cNvGrpSpPr>
              <a:grpSpLocks/>
            </p:cNvGrpSpPr>
            <p:nvPr/>
          </p:nvGrpSpPr>
          <p:grpSpPr bwMode="auto">
            <a:xfrm>
              <a:off x="2130425" y="1773238"/>
              <a:ext cx="4052888" cy="4384675"/>
              <a:chOff x="2130425" y="1773238"/>
              <a:chExt cx="4052888" cy="4384675"/>
            </a:xfrm>
          </p:grpSpPr>
          <p:sp>
            <p:nvSpPr>
              <p:cNvPr id="5" name="橢圓 4"/>
              <p:cNvSpPr/>
              <p:nvPr/>
            </p:nvSpPr>
            <p:spPr>
              <a:xfrm>
                <a:off x="2820926" y="2398713"/>
                <a:ext cx="2665171" cy="266382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6" name="橢圓 5"/>
              <p:cNvSpPr/>
              <p:nvPr/>
            </p:nvSpPr>
            <p:spPr>
              <a:xfrm>
                <a:off x="2195507" y="1773238"/>
                <a:ext cx="3916008" cy="3916362"/>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3" name="直線接點 22"/>
              <p:cNvCxnSpPr>
                <a:stCxn id="7" idx="0"/>
                <a:endCxn id="4" idx="4"/>
              </p:cNvCxnSpPr>
              <p:nvPr/>
            </p:nvCxnSpPr>
            <p:spPr>
              <a:xfrm>
                <a:off x="4154305" y="2290763"/>
                <a:ext cx="0" cy="154781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直線接點 27"/>
              <p:cNvCxnSpPr>
                <a:stCxn id="4" idx="7"/>
                <a:endCxn id="8" idx="3"/>
              </p:cNvCxnSpPr>
              <p:nvPr/>
            </p:nvCxnSpPr>
            <p:spPr>
              <a:xfrm flipH="1">
                <a:off x="3019345" y="3654425"/>
                <a:ext cx="1211154" cy="95726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直線接點 30"/>
              <p:cNvCxnSpPr>
                <a:stCxn id="4" idx="1"/>
                <a:endCxn id="10" idx="5"/>
              </p:cNvCxnSpPr>
              <p:nvPr/>
            </p:nvCxnSpPr>
            <p:spPr>
              <a:xfrm>
                <a:off x="4076524" y="3654425"/>
                <a:ext cx="1388938" cy="6985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直線接點 32"/>
              <p:cNvCxnSpPr>
                <a:stCxn id="12" idx="6"/>
                <a:endCxn id="16" idx="2"/>
              </p:cNvCxnSpPr>
              <p:nvPr/>
            </p:nvCxnSpPr>
            <p:spPr>
              <a:xfrm flipV="1">
                <a:off x="5544830" y="3338513"/>
                <a:ext cx="422237" cy="11906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直線接點 34"/>
              <p:cNvCxnSpPr>
                <a:stCxn id="11" idx="7"/>
                <a:endCxn id="15" idx="3"/>
              </p:cNvCxnSpPr>
              <p:nvPr/>
            </p:nvCxnSpPr>
            <p:spPr>
              <a:xfrm flipV="1">
                <a:off x="5108306" y="2346325"/>
                <a:ext cx="333345" cy="32226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直線接點 38"/>
              <p:cNvCxnSpPr>
                <a:stCxn id="21" idx="5"/>
                <a:endCxn id="19" idx="5"/>
              </p:cNvCxnSpPr>
              <p:nvPr/>
            </p:nvCxnSpPr>
            <p:spPr>
              <a:xfrm flipH="1" flipV="1">
                <a:off x="2660602" y="2690813"/>
                <a:ext cx="506367" cy="33337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直線接點 44"/>
              <p:cNvCxnSpPr>
                <a:stCxn id="20" idx="2"/>
                <a:endCxn id="18" idx="6"/>
              </p:cNvCxnSpPr>
              <p:nvPr/>
            </p:nvCxnSpPr>
            <p:spPr>
              <a:xfrm flipH="1" flipV="1">
                <a:off x="2346306" y="3565525"/>
                <a:ext cx="403189" cy="5715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直線接點 46"/>
              <p:cNvCxnSpPr>
                <a:stCxn id="13" idx="4"/>
                <a:endCxn id="14" idx="0"/>
              </p:cNvCxnSpPr>
              <p:nvPr/>
            </p:nvCxnSpPr>
            <p:spPr>
              <a:xfrm>
                <a:off x="4154305" y="5146675"/>
                <a:ext cx="1587" cy="41275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橢圓 3"/>
              <p:cNvSpPr/>
              <p:nvPr/>
            </p:nvSpPr>
            <p:spPr>
              <a:xfrm>
                <a:off x="4046365" y="3622675"/>
                <a:ext cx="215881" cy="2159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7" name="橢圓 6"/>
              <p:cNvSpPr/>
              <p:nvPr/>
            </p:nvSpPr>
            <p:spPr>
              <a:xfrm>
                <a:off x="4046365" y="2290763"/>
                <a:ext cx="215881" cy="2159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8" name="橢圓 7"/>
              <p:cNvSpPr/>
              <p:nvPr/>
            </p:nvSpPr>
            <p:spPr>
              <a:xfrm>
                <a:off x="2987598" y="4427538"/>
                <a:ext cx="215881" cy="2159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0" name="橢圓 9"/>
              <p:cNvSpPr/>
              <p:nvPr/>
            </p:nvSpPr>
            <p:spPr>
              <a:xfrm>
                <a:off x="5281328" y="4168775"/>
                <a:ext cx="215881" cy="2159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1" name="橢圓 10"/>
              <p:cNvSpPr/>
              <p:nvPr/>
            </p:nvSpPr>
            <p:spPr>
              <a:xfrm>
                <a:off x="4924173" y="2636838"/>
                <a:ext cx="215881" cy="2159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2" name="橢圓 11"/>
              <p:cNvSpPr/>
              <p:nvPr/>
            </p:nvSpPr>
            <p:spPr>
              <a:xfrm>
                <a:off x="5328949" y="3349625"/>
                <a:ext cx="215881" cy="2159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3" name="橢圓 12"/>
              <p:cNvSpPr/>
              <p:nvPr/>
            </p:nvSpPr>
            <p:spPr>
              <a:xfrm>
                <a:off x="4046365" y="4930775"/>
                <a:ext cx="215881" cy="2159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4" name="橢圓 13"/>
              <p:cNvSpPr/>
              <p:nvPr/>
            </p:nvSpPr>
            <p:spPr>
              <a:xfrm>
                <a:off x="4047952" y="5559425"/>
                <a:ext cx="215881" cy="2159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 name="橢圓 14"/>
              <p:cNvSpPr/>
              <p:nvPr/>
            </p:nvSpPr>
            <p:spPr>
              <a:xfrm>
                <a:off x="5411492" y="2160588"/>
                <a:ext cx="215881" cy="2159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 name="橢圓 15"/>
              <p:cNvSpPr/>
              <p:nvPr/>
            </p:nvSpPr>
            <p:spPr>
              <a:xfrm>
                <a:off x="5967067" y="3230563"/>
                <a:ext cx="215881" cy="2159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8" name="橢圓 17"/>
              <p:cNvSpPr/>
              <p:nvPr/>
            </p:nvSpPr>
            <p:spPr>
              <a:xfrm>
                <a:off x="2130425" y="3457575"/>
                <a:ext cx="215881" cy="2159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9" name="橢圓 18"/>
              <p:cNvSpPr/>
              <p:nvPr/>
            </p:nvSpPr>
            <p:spPr>
              <a:xfrm>
                <a:off x="2476469" y="2506663"/>
                <a:ext cx="215881" cy="2159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0" name="橢圓 19"/>
              <p:cNvSpPr/>
              <p:nvPr/>
            </p:nvSpPr>
            <p:spPr>
              <a:xfrm>
                <a:off x="2749494" y="3514725"/>
                <a:ext cx="217468" cy="2159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1" name="橢圓 20"/>
              <p:cNvSpPr/>
              <p:nvPr/>
            </p:nvSpPr>
            <p:spPr>
              <a:xfrm>
                <a:off x="2982836" y="2838450"/>
                <a:ext cx="215881" cy="2159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0510" name="文字方塊 47"/>
              <p:cNvSpPr txBox="1">
                <a:spLocks noChangeArrowheads="1"/>
              </p:cNvSpPr>
              <p:nvPr/>
            </p:nvSpPr>
            <p:spPr bwMode="auto">
              <a:xfrm>
                <a:off x="3998913" y="1995488"/>
                <a:ext cx="360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1800"/>
                  <a:t>A</a:t>
                </a:r>
                <a:endParaRPr lang="zh-TW" altLang="en-US" sz="1800"/>
              </a:p>
            </p:txBody>
          </p:sp>
          <p:sp>
            <p:nvSpPr>
              <p:cNvPr id="20511" name="文字方塊 48"/>
              <p:cNvSpPr txBox="1">
                <a:spLocks noChangeArrowheads="1"/>
              </p:cNvSpPr>
              <p:nvPr/>
            </p:nvSpPr>
            <p:spPr bwMode="auto">
              <a:xfrm>
                <a:off x="4046538" y="5788025"/>
                <a:ext cx="338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1800"/>
                  <a:t>B</a:t>
                </a:r>
                <a:endParaRPr lang="zh-TW" altLang="en-US" sz="1800"/>
              </a:p>
            </p:txBody>
          </p:sp>
        </p:grpSp>
        <p:pic>
          <p:nvPicPr>
            <p:cNvPr id="20485" name="圖片 1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2088" y="4941207"/>
              <a:ext cx="672300" cy="44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投影片編號版面配置區 1"/>
          <p:cNvSpPr>
            <a:spLocks noGrp="1"/>
          </p:cNvSpPr>
          <p:nvPr>
            <p:ph type="sldNum" sz="quarter" idx="12"/>
          </p:nvPr>
        </p:nvSpPr>
        <p:spPr/>
        <p:txBody>
          <a:bodyPr/>
          <a:lstStyle/>
          <a:p>
            <a:fld id="{1589C3AD-368B-4707-9394-EC179C784BFC}" type="slidenum">
              <a:rPr lang="zh-TW" altLang="en-US" smtClean="0"/>
              <a:t>63</a:t>
            </a:fld>
            <a:endParaRPr lang="zh-TW" altLang="en-US"/>
          </a:p>
        </p:txBody>
      </p:sp>
    </p:spTree>
    <p:extLst>
      <p:ext uri="{BB962C8B-B14F-4D97-AF65-F5344CB8AC3E}">
        <p14:creationId xmlns:p14="http://schemas.microsoft.com/office/powerpoint/2010/main" val="5994742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1"/>
          <p:cNvSpPr>
            <a:spLocks noChangeArrowheads="1"/>
          </p:cNvSpPr>
          <p:nvPr/>
        </p:nvSpPr>
        <p:spPr bwMode="auto">
          <a:xfrm>
            <a:off x="900113" y="692150"/>
            <a:ext cx="74168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r>
              <a:rPr lang="en-US" altLang="zh-TW" sz="2800" dirty="0">
                <a:solidFill>
                  <a:srgbClr val="FF0000"/>
                </a:solidFill>
              </a:rPr>
              <a:t>If you are careful, you may notices that we did not present an example of cubic Hamiltonian connected graph such that  (1) there is no  two mutually independent Hamiltonian cycles that begin with some vertex and (2) there are two mutually independent Hamiltonian paths between any pair of vertices.  Actually, we did not find such an example.  We wonder the existence of such graphs and leave it as an exercise.</a:t>
            </a:r>
          </a:p>
          <a:p>
            <a:endParaRPr lang="en-US" altLang="zh-TW" dirty="0"/>
          </a:p>
        </p:txBody>
      </p:sp>
      <p:sp>
        <p:nvSpPr>
          <p:cNvPr id="2" name="投影片編號版面配置區 1"/>
          <p:cNvSpPr>
            <a:spLocks noGrp="1"/>
          </p:cNvSpPr>
          <p:nvPr>
            <p:ph type="sldNum" sz="quarter" idx="12"/>
          </p:nvPr>
        </p:nvSpPr>
        <p:spPr/>
        <p:txBody>
          <a:bodyPr/>
          <a:lstStyle/>
          <a:p>
            <a:fld id="{1589C3AD-368B-4707-9394-EC179C784BFC}" type="slidenum">
              <a:rPr lang="zh-TW" altLang="en-US" smtClean="0"/>
              <a:t>64</a:t>
            </a:fld>
            <a:endParaRPr lang="zh-TW" altLang="en-US"/>
          </a:p>
        </p:txBody>
      </p:sp>
    </p:spTree>
    <p:extLst>
      <p:ext uri="{BB962C8B-B14F-4D97-AF65-F5344CB8AC3E}">
        <p14:creationId xmlns:p14="http://schemas.microsoft.com/office/powerpoint/2010/main" val="23382361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467544" y="116632"/>
                <a:ext cx="8229600" cy="2116832"/>
              </a:xfrm>
            </p:spPr>
            <p:txBody>
              <a:bodyPr>
                <a:normAutofit fontScale="92500" lnSpcReduction="20000"/>
              </a:bodyPr>
              <a:lstStyle/>
              <a:p>
                <a:pPr algn="just"/>
                <a:r>
                  <a:rPr lang="en-US" altLang="zh-TW" sz="2400" dirty="0"/>
                  <a:t>The mutually independent Hamiltonian paths and the mutually independent Hamiltonian cycles of a graph can be interpreted as a Latin rectangle. A </a:t>
                </a:r>
                <a:r>
                  <a:rPr lang="en-US" altLang="zh-TW" sz="2400" b="1" i="1" dirty="0"/>
                  <a:t>Latin square</a:t>
                </a:r>
                <a:r>
                  <a:rPr lang="en-US" altLang="zh-TW" sz="2400" dirty="0"/>
                  <a:t> of order </a:t>
                </a:r>
                <a:r>
                  <a:rPr lang="en-US" altLang="zh-TW" sz="2400" i="1" dirty="0"/>
                  <a:t>n</a:t>
                </a:r>
                <a:r>
                  <a:rPr lang="en-US" altLang="zh-TW" sz="2400" dirty="0"/>
                  <a:t> is an </a:t>
                </a:r>
                <a:r>
                  <a:rPr lang="en-US" altLang="zh-TW" sz="2400" i="1" dirty="0"/>
                  <a:t>n</a:t>
                </a:r>
                <a14:m>
                  <m:oMath xmlns:m="http://schemas.openxmlformats.org/officeDocument/2006/math">
                    <m:r>
                      <a:rPr lang="en-US" altLang="zh-TW" sz="2400" i="1" smtClean="0">
                        <a:latin typeface="Cambria Math"/>
                        <a:ea typeface="Cambria Math"/>
                      </a:rPr>
                      <m:t>×</m:t>
                    </m:r>
                  </m:oMath>
                </a14:m>
                <a:r>
                  <a:rPr lang="en-US" altLang="zh-TW" sz="2400" i="1" dirty="0"/>
                  <a:t>n</a:t>
                </a:r>
                <a:r>
                  <a:rPr lang="en-US" altLang="zh-TW" sz="2400" dirty="0"/>
                  <a:t> array made from the integers </a:t>
                </a:r>
                <a:r>
                  <a:rPr lang="en-US" altLang="zh-TW" sz="2400" i="1" dirty="0"/>
                  <a:t>1</a:t>
                </a:r>
                <a:r>
                  <a:rPr lang="en-US" altLang="zh-TW" sz="2400" dirty="0"/>
                  <a:t> to </a:t>
                </a:r>
                <a:r>
                  <a:rPr lang="en-US" altLang="zh-TW" sz="2400" i="1" dirty="0"/>
                  <a:t>n</a:t>
                </a:r>
                <a:r>
                  <a:rPr lang="en-US" altLang="zh-TW" sz="2400" dirty="0"/>
                  <a:t> with the property that any integer occurs once in each row and column. If we delete some rows from a Latin square, we will get a </a:t>
                </a:r>
                <a:r>
                  <a:rPr lang="en-US" altLang="zh-TW" sz="2400" b="1" i="1" dirty="0"/>
                  <a:t>Latin rectangle</a:t>
                </a:r>
                <a:r>
                  <a:rPr lang="en-US" altLang="zh-TW" sz="2400" dirty="0"/>
                  <a:t>. Let us consider the graph in Figure 8-41.</a:t>
                </a:r>
                <a:endParaRPr lang="zh-TW" altLang="zh-TW" sz="2200"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467544" y="116632"/>
                <a:ext cx="8229600" cy="2116832"/>
              </a:xfrm>
              <a:blipFill>
                <a:blip r:embed="rId3"/>
                <a:stretch>
                  <a:fillRect l="-889" t="-4899" r="-963"/>
                </a:stretch>
              </a:blipFill>
            </p:spPr>
            <p:txBody>
              <a:bodyPr/>
              <a:lstStyle/>
              <a:p>
                <a:r>
                  <a:rPr lang="zh-TW" altLang="en-US">
                    <a:noFill/>
                  </a:rPr>
                  <a:t> </a:t>
                </a:r>
              </a:p>
            </p:txBody>
          </p:sp>
        </mc:Fallback>
      </mc:AlternateContent>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文字方塊 5"/>
          <p:cNvSpPr txBox="1"/>
          <p:nvPr/>
        </p:nvSpPr>
        <p:spPr>
          <a:xfrm>
            <a:off x="6516216" y="5070167"/>
            <a:ext cx="1241237" cy="369332"/>
          </a:xfrm>
          <a:prstGeom prst="rect">
            <a:avLst/>
          </a:prstGeom>
          <a:noFill/>
        </p:spPr>
        <p:txBody>
          <a:bodyPr wrap="none" rtlCol="0">
            <a:spAutoFit/>
          </a:bodyPr>
          <a:lstStyle/>
          <a:p>
            <a:r>
              <a:rPr lang="en-US" altLang="zh-TW" dirty="0"/>
              <a:t>Figure 8-41</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25" name="物件 24"/>
          <p:cNvGraphicFramePr>
            <a:graphicFrameLocks noChangeAspect="1"/>
          </p:cNvGraphicFramePr>
          <p:nvPr>
            <p:extLst>
              <p:ext uri="{D42A27DB-BD31-4B8C-83A1-F6EECF244321}">
                <p14:modId xmlns:p14="http://schemas.microsoft.com/office/powerpoint/2010/main" val="3854882902"/>
              </p:ext>
            </p:extLst>
          </p:nvPr>
        </p:nvGraphicFramePr>
        <p:xfrm>
          <a:off x="3094450" y="1844824"/>
          <a:ext cx="3347471" cy="3589040"/>
        </p:xfrm>
        <a:graphic>
          <a:graphicData uri="http://schemas.openxmlformats.org/presentationml/2006/ole">
            <mc:AlternateContent xmlns:mc="http://schemas.openxmlformats.org/markup-compatibility/2006">
              <mc:Choice xmlns:v="urn:schemas-microsoft-com:vml" Requires="v">
                <p:oleObj spid="_x0000_s39026" r:id="rId4" imgW="4602099" imgH="4567809" progId="Microsoft">
                  <p:embed/>
                </p:oleObj>
              </mc:Choice>
              <mc:Fallback>
                <p:oleObj r:id="rId4" imgW="4602099" imgH="4567809" progId="Microsoft">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4450" y="1844824"/>
                        <a:ext cx="3347471" cy="3589040"/>
                      </a:xfrm>
                      <a:prstGeom prst="rect">
                        <a:avLst/>
                      </a:prstGeom>
                      <a:solidFill>
                        <a:srgbClr val="FFFFFF"/>
                      </a:solidFill>
                      <a:ln w="0">
                        <a:noFill/>
                        <a:miter lim="800000"/>
                        <a:headEnd/>
                        <a:tailEnd/>
                      </a:ln>
                    </p:spPr>
                  </p:pic>
                </p:oleObj>
              </mc:Fallback>
            </mc:AlternateContent>
          </a:graphicData>
        </a:graphic>
      </p:graphicFrame>
      <p:sp>
        <p:nvSpPr>
          <p:cNvPr id="26" name="內容版面配置區 2"/>
          <p:cNvSpPr txBox="1">
            <a:spLocks/>
          </p:cNvSpPr>
          <p:nvPr/>
        </p:nvSpPr>
        <p:spPr>
          <a:xfrm>
            <a:off x="619944" y="5433864"/>
            <a:ext cx="8229600" cy="142413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US" altLang="zh-TW" sz="2200" dirty="0"/>
              <a:t>Let </a:t>
            </a:r>
            <a:r>
              <a:rPr lang="en-US" altLang="zh-TW" sz="2200" i="1" dirty="0"/>
              <a:t>C</a:t>
            </a:r>
            <a:r>
              <a:rPr lang="en-US" altLang="zh-TW" sz="2200" i="1" baseline="-25000" dirty="0"/>
              <a:t>1</a:t>
            </a:r>
            <a:r>
              <a:rPr lang="en-US" altLang="zh-TW" sz="2200" dirty="0"/>
              <a:t>:0,1,2,3,4,0, </a:t>
            </a:r>
            <a:r>
              <a:rPr lang="en-US" altLang="zh-TW" sz="2200" i="1" dirty="0"/>
              <a:t>C</a:t>
            </a:r>
            <a:r>
              <a:rPr lang="en-US" altLang="zh-TW" sz="2200" i="1" baseline="-25000" dirty="0"/>
              <a:t>2</a:t>
            </a:r>
            <a:r>
              <a:rPr lang="en-US" altLang="zh-TW" sz="2200" dirty="0"/>
              <a:t>:0,2,3,4,1,0, </a:t>
            </a:r>
            <a:r>
              <a:rPr lang="en-US" altLang="zh-TW" sz="2200" i="1" dirty="0"/>
              <a:t>C</a:t>
            </a:r>
            <a:r>
              <a:rPr lang="en-US" altLang="zh-TW" sz="2200" i="1" baseline="-25000" dirty="0"/>
              <a:t>3</a:t>
            </a:r>
            <a:r>
              <a:rPr lang="en-US" altLang="zh-TW" sz="2200" dirty="0"/>
              <a:t>:0,3,4,1,2,0, and </a:t>
            </a:r>
            <a:r>
              <a:rPr lang="en-US" altLang="zh-TW" sz="2200" i="1" dirty="0"/>
              <a:t>C</a:t>
            </a:r>
            <a:r>
              <a:rPr lang="en-US" altLang="zh-TW" sz="2200" i="1" baseline="-25000" dirty="0"/>
              <a:t>4</a:t>
            </a:r>
            <a:r>
              <a:rPr lang="en-US" altLang="zh-TW" sz="2200" dirty="0"/>
              <a:t>:0,4,1,2,3,0. As you can see, </a:t>
            </a:r>
            <a:r>
              <a:rPr lang="en-US" altLang="zh-TW" sz="2200" i="1" dirty="0"/>
              <a:t>C</a:t>
            </a:r>
            <a:r>
              <a:rPr lang="en-US" altLang="zh-TW" sz="2200" i="1" baseline="-25000" dirty="0"/>
              <a:t>1</a:t>
            </a:r>
            <a:r>
              <a:rPr lang="en-US" altLang="zh-TW" sz="2200" dirty="0"/>
              <a:t>, </a:t>
            </a:r>
            <a:r>
              <a:rPr lang="en-US" altLang="zh-TW" sz="2200" i="1" dirty="0"/>
              <a:t>C</a:t>
            </a:r>
            <a:r>
              <a:rPr lang="en-US" altLang="zh-TW" sz="2200" i="1" baseline="-25000" dirty="0"/>
              <a:t>2</a:t>
            </a:r>
            <a:r>
              <a:rPr lang="en-US" altLang="zh-TW" sz="2200" dirty="0"/>
              <a:t>, </a:t>
            </a:r>
            <a:r>
              <a:rPr lang="en-US" altLang="zh-TW" sz="2200" i="1" dirty="0"/>
              <a:t>C</a:t>
            </a:r>
            <a:r>
              <a:rPr lang="en-US" altLang="zh-TW" sz="2200" i="1" baseline="-25000" dirty="0"/>
              <a:t>3</a:t>
            </a:r>
            <a:r>
              <a:rPr lang="en-US" altLang="zh-TW" sz="2200" dirty="0"/>
              <a:t>, and </a:t>
            </a:r>
            <a:r>
              <a:rPr lang="en-US" altLang="zh-TW" sz="2200" i="1" dirty="0"/>
              <a:t>C</a:t>
            </a:r>
            <a:r>
              <a:rPr lang="en-US" altLang="zh-TW" sz="2200" i="1" baseline="-25000" dirty="0"/>
              <a:t>4</a:t>
            </a:r>
            <a:r>
              <a:rPr lang="en-US" altLang="zh-TW" sz="2200" dirty="0"/>
              <a:t> are mutually independent. This means there are four mutually independent Hamiltonian cycles of the graph in Figure 8-41 at any vertex.</a:t>
            </a:r>
            <a:endParaRPr lang="zh-TW" altLang="zh-TW" sz="2200" dirty="0"/>
          </a:p>
        </p:txBody>
      </p:sp>
      <p:sp>
        <p:nvSpPr>
          <p:cNvPr id="27" name="投影片編號版面配置區 26"/>
          <p:cNvSpPr>
            <a:spLocks noGrp="1"/>
          </p:cNvSpPr>
          <p:nvPr>
            <p:ph type="sldNum" sz="quarter" idx="12"/>
          </p:nvPr>
        </p:nvSpPr>
        <p:spPr/>
        <p:txBody>
          <a:bodyPr/>
          <a:lstStyle/>
          <a:p>
            <a:fld id="{1589C3AD-368B-4707-9394-EC179C784BFC}" type="slidenum">
              <a:rPr lang="zh-TW" altLang="en-US" smtClean="0"/>
              <a:t>65</a:t>
            </a:fld>
            <a:endParaRPr lang="zh-TW" altLang="en-US"/>
          </a:p>
        </p:txBody>
      </p:sp>
    </p:spTree>
    <p:extLst>
      <p:ext uri="{BB962C8B-B14F-4D97-AF65-F5344CB8AC3E}">
        <p14:creationId xmlns:p14="http://schemas.microsoft.com/office/powerpoint/2010/main" val="35199154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116632"/>
            <a:ext cx="8229600" cy="2116832"/>
          </a:xfrm>
        </p:spPr>
        <p:txBody>
          <a:bodyPr>
            <a:normAutofit/>
          </a:bodyPr>
          <a:lstStyle/>
          <a:p>
            <a:r>
              <a:rPr lang="en-US" altLang="zh-TW" sz="2200" dirty="0"/>
              <a:t>We rewrite </a:t>
            </a:r>
            <a:r>
              <a:rPr lang="en-US" altLang="zh-TW" sz="2200" i="1" dirty="0"/>
              <a:t>C</a:t>
            </a:r>
            <a:r>
              <a:rPr lang="en-US" altLang="zh-TW" sz="2200" i="1" baseline="-25000" dirty="0"/>
              <a:t>1</a:t>
            </a:r>
            <a:r>
              <a:rPr lang="en-US" altLang="zh-TW" sz="2200" dirty="0"/>
              <a:t>, </a:t>
            </a:r>
            <a:r>
              <a:rPr lang="en-US" altLang="zh-TW" sz="2200" i="1" dirty="0"/>
              <a:t>C</a:t>
            </a:r>
            <a:r>
              <a:rPr lang="en-US" altLang="zh-TW" sz="2200" i="1" baseline="-25000" dirty="0"/>
              <a:t>2</a:t>
            </a:r>
            <a:r>
              <a:rPr lang="en-US" altLang="zh-TW" sz="2200" dirty="0"/>
              <a:t>, </a:t>
            </a:r>
            <a:r>
              <a:rPr lang="en-US" altLang="zh-TW" sz="2200" i="1" dirty="0"/>
              <a:t>C</a:t>
            </a:r>
            <a:r>
              <a:rPr lang="en-US" altLang="zh-TW" sz="2200" i="1" baseline="-25000" dirty="0"/>
              <a:t>3</a:t>
            </a:r>
            <a:r>
              <a:rPr lang="en-US" altLang="zh-TW" sz="2200" dirty="0"/>
              <a:t>, and </a:t>
            </a:r>
            <a:r>
              <a:rPr lang="en-US" altLang="zh-TW" sz="2200" i="1" dirty="0"/>
              <a:t>C</a:t>
            </a:r>
            <a:r>
              <a:rPr lang="en-US" altLang="zh-TW" sz="2200" i="1" baseline="-25000" dirty="0"/>
              <a:t>4</a:t>
            </a:r>
            <a:r>
              <a:rPr lang="en-US" altLang="zh-TW" sz="2200" dirty="0"/>
              <a:t> into the following Latin square:</a:t>
            </a:r>
            <a:endParaRPr lang="zh-TW" altLang="zh-TW" sz="22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6" name="內容版面配置區 2"/>
          <p:cNvSpPr txBox="1">
            <a:spLocks/>
          </p:cNvSpPr>
          <p:nvPr/>
        </p:nvSpPr>
        <p:spPr>
          <a:xfrm>
            <a:off x="619944" y="4797152"/>
            <a:ext cx="8229600" cy="18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US" altLang="zh-TW" sz="2200" dirty="0"/>
              <a:t>Recently, people have become interested in a mathematical puzzle called Sudoku. Sudoku can be viewed as a 9</a:t>
            </a:r>
            <a:r>
              <a:rPr lang="en-US" altLang="zh-TW" sz="2200" dirty="0">
                <a:sym typeface="Symbol" panose="05050102010706020507" pitchFamily="18" charset="2"/>
              </a:rPr>
              <a:t></a:t>
            </a:r>
            <a:r>
              <a:rPr lang="en-US" altLang="zh-TW" sz="2200" dirty="0"/>
              <a:t>9 Latin square with some constraints. There are several variations of Sudoku that have been introduced. Mutually independent Hamiltonian paths and cycles are basically variations of Sudoku.</a:t>
            </a:r>
            <a:endParaRPr lang="zh-TW" altLang="zh-TW" sz="2200" dirty="0"/>
          </a:p>
        </p:txBody>
      </p:sp>
      <p:sp>
        <p:nvSpPr>
          <p:cNvPr id="2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27" name="物件 26"/>
          <p:cNvGraphicFramePr>
            <a:graphicFrameLocks noChangeAspect="1"/>
          </p:cNvGraphicFramePr>
          <p:nvPr>
            <p:extLst>
              <p:ext uri="{D42A27DB-BD31-4B8C-83A1-F6EECF244321}">
                <p14:modId xmlns:p14="http://schemas.microsoft.com/office/powerpoint/2010/main" val="1627567963"/>
              </p:ext>
            </p:extLst>
          </p:nvPr>
        </p:nvGraphicFramePr>
        <p:xfrm>
          <a:off x="3347864" y="908720"/>
          <a:ext cx="2448272" cy="3553943"/>
        </p:xfrm>
        <a:graphic>
          <a:graphicData uri="http://schemas.openxmlformats.org/presentationml/2006/ole">
            <mc:AlternateContent xmlns:mc="http://schemas.openxmlformats.org/markup-compatibility/2006">
              <mc:Choice xmlns:v="urn:schemas-microsoft-com:vml" Requires="v">
                <p:oleObj spid="_x0000_s41073" r:id="rId3" imgW="1920240" imgH="2307336" progId="Microsoft">
                  <p:embed/>
                </p:oleObj>
              </mc:Choice>
              <mc:Fallback>
                <p:oleObj r:id="rId3" imgW="1920240" imgH="2307336" progId="Microsof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908720"/>
                        <a:ext cx="2448272" cy="3553943"/>
                      </a:xfrm>
                      <a:prstGeom prst="rect">
                        <a:avLst/>
                      </a:prstGeom>
                      <a:solidFill>
                        <a:srgbClr val="FFFFFF"/>
                      </a:solidFill>
                      <a:ln w="0">
                        <a:solidFill>
                          <a:srgbClr val="808080"/>
                        </a:solidFill>
                        <a:miter lim="800000"/>
                        <a:headEnd/>
                        <a:tailEnd/>
                      </a:ln>
                    </p:spPr>
                  </p:pic>
                </p:oleObj>
              </mc:Fallback>
            </mc:AlternateContent>
          </a:graphicData>
        </a:graphic>
      </p:graphicFrame>
      <p:sp>
        <p:nvSpPr>
          <p:cNvPr id="28" name="投影片編號版面配置區 27"/>
          <p:cNvSpPr>
            <a:spLocks noGrp="1"/>
          </p:cNvSpPr>
          <p:nvPr>
            <p:ph type="sldNum" sz="quarter" idx="12"/>
          </p:nvPr>
        </p:nvSpPr>
        <p:spPr/>
        <p:txBody>
          <a:bodyPr/>
          <a:lstStyle/>
          <a:p>
            <a:fld id="{1589C3AD-368B-4707-9394-EC179C784BFC}" type="slidenum">
              <a:rPr lang="zh-TW" altLang="en-US" smtClean="0"/>
              <a:t>66</a:t>
            </a:fld>
            <a:endParaRPr lang="zh-TW" altLang="en-US"/>
          </a:p>
        </p:txBody>
      </p:sp>
      <p:sp>
        <p:nvSpPr>
          <p:cNvPr id="29" name="文字方塊 28"/>
          <p:cNvSpPr txBox="1"/>
          <p:nvPr/>
        </p:nvSpPr>
        <p:spPr>
          <a:xfrm>
            <a:off x="5868144" y="4077072"/>
            <a:ext cx="1241237" cy="369332"/>
          </a:xfrm>
          <a:prstGeom prst="rect">
            <a:avLst/>
          </a:prstGeom>
          <a:noFill/>
        </p:spPr>
        <p:txBody>
          <a:bodyPr wrap="none" rtlCol="0">
            <a:spAutoFit/>
          </a:bodyPr>
          <a:lstStyle/>
          <a:p>
            <a:r>
              <a:rPr lang="en-US" altLang="zh-TW" dirty="0"/>
              <a:t>Figure 8-41</a:t>
            </a:r>
            <a:endParaRPr lang="zh-TW" altLang="en-US" dirty="0"/>
          </a:p>
        </p:txBody>
      </p:sp>
    </p:spTree>
    <p:extLst>
      <p:ext uri="{BB962C8B-B14F-4D97-AF65-F5344CB8AC3E}">
        <p14:creationId xmlns:p14="http://schemas.microsoft.com/office/powerpoint/2010/main" val="22507162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260648"/>
            <a:ext cx="8229600" cy="6336704"/>
          </a:xfrm>
        </p:spPr>
        <p:txBody>
          <a:bodyPr>
            <a:normAutofit fontScale="92500" lnSpcReduction="20000"/>
          </a:bodyPr>
          <a:lstStyle/>
          <a:p>
            <a:pPr algn="just"/>
            <a:r>
              <a:rPr lang="en-US" altLang="zh-TW" sz="2400" dirty="0"/>
              <a:t>Mutually independent </a:t>
            </a:r>
            <a:r>
              <a:rPr lang="en-US" altLang="zh-TW" sz="2400" dirty="0" err="1"/>
              <a:t>Hamiltonicity</a:t>
            </a:r>
            <a:r>
              <a:rPr lang="en-US" altLang="zh-TW" sz="2400" dirty="0"/>
              <a:t> of graphs can be applied to many areas of life. Consider the following scenario. Near Christmastime, we have a 10-day holiday. A tour agency wants to organize a 10-day tour to Italy. Suppose that many are interested in joining this tour. However, the maximum number of people staying in each local area is limited, say 100 people, due to hotel space constraints. One superficial solution to this problem is operating by the principle of First-Come-First-Served. This results in only 100 people being able to go on the tour (note that we cannot ask people to come back another time because the holiday period is fixed). Observe that a tour is like a Hamiltonian cycle based on a graph, in which a vertex is denoted as a hotel and any two vertices are joined with an edge if the associated two hotels are within a reasonable distance. Therefore, we can organize several subgroups, each with its own non-overlapping tour times. In other words, any two different tours are indeed independent Hamiltonian cycles. Suppose that there are 10 mutually independent Hamiltonian cycles. Then we may allow 1000 people to visit Italy during Christmas vacation. Practical considerations like this motivate our search for the maximum number of mutually independent Hamiltonian cycles. Such applications are useful for scheduling tasks and resource allocation, which are also important for compiler optimization to exploit parallelism.</a:t>
            </a:r>
            <a:endParaRPr lang="zh-TW" altLang="zh-TW" sz="22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投影片編號版面配置區 5"/>
          <p:cNvSpPr>
            <a:spLocks noGrp="1"/>
          </p:cNvSpPr>
          <p:nvPr>
            <p:ph type="sldNum" sz="quarter" idx="12"/>
          </p:nvPr>
        </p:nvSpPr>
        <p:spPr/>
        <p:txBody>
          <a:bodyPr/>
          <a:lstStyle/>
          <a:p>
            <a:fld id="{1589C3AD-368B-4707-9394-EC179C784BFC}" type="slidenum">
              <a:rPr lang="zh-TW" altLang="en-US" smtClean="0"/>
              <a:t>67</a:t>
            </a:fld>
            <a:endParaRPr lang="zh-TW" altLang="en-US"/>
          </a:p>
        </p:txBody>
      </p:sp>
    </p:spTree>
    <p:extLst>
      <p:ext uri="{BB962C8B-B14F-4D97-AF65-F5344CB8AC3E}">
        <p14:creationId xmlns:p14="http://schemas.microsoft.com/office/powerpoint/2010/main" val="10224830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260648"/>
            <a:ext cx="8229600" cy="6336704"/>
          </a:xfrm>
        </p:spPr>
        <p:txBody>
          <a:bodyPr>
            <a:normAutofit fontScale="92500" lnSpcReduction="10000"/>
          </a:bodyPr>
          <a:lstStyle/>
          <a:p>
            <a:pPr marL="0" indent="0" algn="just">
              <a:buNone/>
            </a:pPr>
            <a:r>
              <a:rPr lang="en-US" altLang="zh-TW" b="1" dirty="0"/>
              <a:t>Suggested Reading and Possible Future Directions</a:t>
            </a:r>
            <a:endParaRPr lang="en-US" altLang="zh-TW" dirty="0"/>
          </a:p>
          <a:p>
            <a:pPr algn="just"/>
            <a:r>
              <a:rPr lang="en-US" altLang="zh-TW" sz="2400" dirty="0"/>
              <a:t>It seems that Latin squares were originally mathematical curiosities, but serious statistical applications as "experimental designs" were found early in the 20th century. The classic example is the use of a Latin square configuration to place 3 or 4 different grain varieties in test patches. Having multiple patches for each variety helps to minimize localized soil effects. Similar statements can be made about medical "treatments." </a:t>
            </a:r>
          </a:p>
          <a:p>
            <a:pPr marL="0" indent="0" algn="just">
              <a:buNone/>
            </a:pPr>
            <a:r>
              <a:rPr lang="en-US" altLang="zh-TW" sz="2400" dirty="0"/>
              <a:t> </a:t>
            </a:r>
            <a:endParaRPr lang="zh-TW" altLang="zh-TW" sz="2400" dirty="0"/>
          </a:p>
          <a:p>
            <a:pPr algn="just"/>
            <a:r>
              <a:rPr lang="en-US" altLang="zh-TW" sz="2400" dirty="0"/>
              <a:t>The concept of mutually independent Hamiltonian paths was introduced by Lin, Huang, Hsu, and S. </a:t>
            </a:r>
            <a:r>
              <a:rPr lang="en-US" altLang="zh-TW" sz="2400" dirty="0" err="1"/>
              <a:t>Bau</a:t>
            </a:r>
            <a:r>
              <a:rPr lang="en-US" altLang="zh-TW" sz="2400" dirty="0"/>
              <a:t> [2]. Then the concept of mutually independent Hamiltonian cycles was introduced by Sun, Lin, Huang, and Hsu [4]. Ho [1] discussed the relationship between cubic 2-independent Hamiltonian connected graphs, 1-fault tolerant Hamiltonian graphs, and globally 3*-connected graphs. Some applications of mutually independent Hamiltonian paths and mutually independent Hamiltonian cycles are presented elsewhere [3]. This is the final chapter of this book so any further future directions will have to be found by the reader.</a:t>
            </a:r>
            <a:endParaRPr lang="zh-TW" altLang="zh-TW" sz="22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投影片編號版面配置區 5"/>
          <p:cNvSpPr>
            <a:spLocks noGrp="1"/>
          </p:cNvSpPr>
          <p:nvPr>
            <p:ph type="sldNum" sz="quarter" idx="12"/>
          </p:nvPr>
        </p:nvSpPr>
        <p:spPr/>
        <p:txBody>
          <a:bodyPr/>
          <a:lstStyle/>
          <a:p>
            <a:fld id="{1589C3AD-368B-4707-9394-EC179C784BFC}" type="slidenum">
              <a:rPr lang="zh-TW" altLang="en-US" smtClean="0"/>
              <a:t>68</a:t>
            </a:fld>
            <a:endParaRPr lang="zh-TW" altLang="en-US"/>
          </a:p>
        </p:txBody>
      </p:sp>
    </p:spTree>
    <p:extLst>
      <p:ext uri="{BB962C8B-B14F-4D97-AF65-F5344CB8AC3E}">
        <p14:creationId xmlns:p14="http://schemas.microsoft.com/office/powerpoint/2010/main" val="25371476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l"/>
            <a:r>
              <a:rPr lang="en-US" altLang="zh-TW" dirty="0"/>
              <a:t>References:</a:t>
            </a:r>
            <a:endParaRPr lang="zh-TW" altLang="en-US" dirty="0"/>
          </a:p>
        </p:txBody>
      </p:sp>
      <p:sp>
        <p:nvSpPr>
          <p:cNvPr id="3" name="內容版面配置區 2"/>
          <p:cNvSpPr>
            <a:spLocks noGrp="1"/>
          </p:cNvSpPr>
          <p:nvPr>
            <p:ph idx="1"/>
          </p:nvPr>
        </p:nvSpPr>
        <p:spPr>
          <a:xfrm>
            <a:off x="457200" y="1600200"/>
            <a:ext cx="8229600" cy="4997152"/>
          </a:xfrm>
        </p:spPr>
        <p:txBody>
          <a:bodyPr>
            <a:noAutofit/>
          </a:bodyPr>
          <a:lstStyle/>
          <a:p>
            <a:pPr marL="514350" indent="-514350" algn="just">
              <a:buFont typeface="+mj-lt"/>
              <a:buAutoNum type="arabicPeriod"/>
            </a:pPr>
            <a:r>
              <a:rPr lang="en-US" altLang="zh-TW" sz="2200" dirty="0"/>
              <a:t>T.Y. Ho, C.N. Hung, and L.H. Hsu (2007), On cubic 2-independent Hamiltonian connected graphs, Journal of Combinatorial Optimization, Vol. 14, pp. 275-294.</a:t>
            </a:r>
            <a:endParaRPr lang="zh-TW" altLang="zh-TW" sz="2200" dirty="0"/>
          </a:p>
          <a:p>
            <a:pPr marL="514350" indent="-514350" algn="just">
              <a:buFont typeface="+mj-lt"/>
              <a:buAutoNum type="arabicPeriod"/>
            </a:pPr>
            <a:r>
              <a:rPr lang="en-US" altLang="zh-TW" sz="2200" dirty="0"/>
              <a:t>C. K. Lin, H. M. Huang, L.H. Hsu, and S. </a:t>
            </a:r>
            <a:r>
              <a:rPr lang="en-US" altLang="zh-TW" sz="2200" dirty="0" err="1"/>
              <a:t>Bau</a:t>
            </a:r>
            <a:r>
              <a:rPr lang="en-US" altLang="zh-TW" sz="2200" dirty="0"/>
              <a:t> (2005), Mutually Independent Hamiltonian Paths in Star Networks, Networks, pp. 100-117. </a:t>
            </a:r>
            <a:endParaRPr lang="zh-TW" altLang="zh-TW" sz="2200" dirty="0"/>
          </a:p>
          <a:p>
            <a:pPr marL="514350" indent="-514350" algn="just">
              <a:buFont typeface="+mj-lt"/>
              <a:buAutoNum type="arabicPeriod"/>
            </a:pPr>
            <a:r>
              <a:rPr lang="en-US" altLang="zh-TW" sz="2200" dirty="0"/>
              <a:t> C.K. Lin, J.J.M. Tan, H.M. Huang, D. F. Hsu, and L.H. Hsu (2009), Mutually independent </a:t>
            </a:r>
            <a:r>
              <a:rPr lang="en-US" altLang="zh-TW" sz="2200" dirty="0" err="1"/>
              <a:t>hamiltonian</a:t>
            </a:r>
            <a:r>
              <a:rPr lang="en-US" altLang="zh-TW" sz="2200" dirty="0"/>
              <a:t> cycles for the pancake graphs and the star graphs, Discrete Mathematics, Vol. 309 pp. 5474-5483. </a:t>
            </a:r>
            <a:endParaRPr lang="zh-TW" altLang="zh-TW" sz="2200" dirty="0"/>
          </a:p>
          <a:p>
            <a:pPr marL="514350" indent="-514350" algn="just">
              <a:buFont typeface="+mj-lt"/>
              <a:buAutoNum type="arabicPeriod"/>
            </a:pPr>
            <a:r>
              <a:rPr lang="en-US" altLang="zh-TW" sz="2200" dirty="0"/>
              <a:t> C.M. Sun, C.K. Lin, H.M. Huang, and L.H. Hsu (2006), "Mutually Independent Hamiltonian Paths and Cycles in </a:t>
            </a:r>
            <a:r>
              <a:rPr lang="en-US" altLang="zh-TW" sz="2200" dirty="0" err="1"/>
              <a:t>Hypercubes</a:t>
            </a:r>
            <a:r>
              <a:rPr lang="en-US" altLang="zh-TW" sz="2200" dirty="0"/>
              <a:t>," Journal of Interconnection Networks, Vol. 7, pp. 235-255.</a:t>
            </a:r>
            <a:endParaRPr lang="zh-TW" altLang="en-US" sz="2200" dirty="0"/>
          </a:p>
        </p:txBody>
      </p:sp>
      <p:sp>
        <p:nvSpPr>
          <p:cNvPr id="4" name="投影片編號版面配置區 3"/>
          <p:cNvSpPr>
            <a:spLocks noGrp="1"/>
          </p:cNvSpPr>
          <p:nvPr>
            <p:ph type="sldNum" sz="quarter" idx="12"/>
          </p:nvPr>
        </p:nvSpPr>
        <p:spPr/>
        <p:txBody>
          <a:bodyPr/>
          <a:lstStyle/>
          <a:p>
            <a:fld id="{1589C3AD-368B-4707-9394-EC179C784BFC}" type="slidenum">
              <a:rPr lang="zh-TW" altLang="en-US" smtClean="0"/>
              <a:t>69</a:t>
            </a:fld>
            <a:endParaRPr lang="zh-TW" altLang="en-US"/>
          </a:p>
        </p:txBody>
      </p:sp>
    </p:spTree>
    <p:extLst>
      <p:ext uri="{BB962C8B-B14F-4D97-AF65-F5344CB8AC3E}">
        <p14:creationId xmlns:p14="http://schemas.microsoft.com/office/powerpoint/2010/main" val="1446128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116632"/>
            <a:ext cx="8229600" cy="576064"/>
          </a:xfrm>
        </p:spPr>
        <p:txBody>
          <a:bodyPr>
            <a:normAutofit fontScale="85000" lnSpcReduction="20000"/>
          </a:bodyPr>
          <a:lstStyle/>
          <a:p>
            <a:r>
              <a:rPr lang="en-US" altLang="zh-TW" sz="2200" dirty="0"/>
              <a:t>Yet there are many other possible combinations for accommodating two groups simultaneously:</a:t>
            </a:r>
            <a:endParaRPr lang="zh-TW" altLang="zh-TW" sz="22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文字方塊 5"/>
          <p:cNvSpPr txBox="1"/>
          <p:nvPr/>
        </p:nvSpPr>
        <p:spPr>
          <a:xfrm>
            <a:off x="7668344" y="5517232"/>
            <a:ext cx="1124219" cy="369332"/>
          </a:xfrm>
          <a:prstGeom prst="rect">
            <a:avLst/>
          </a:prstGeom>
          <a:noFill/>
        </p:spPr>
        <p:txBody>
          <a:bodyPr wrap="none" rtlCol="0">
            <a:spAutoFit/>
          </a:bodyPr>
          <a:lstStyle/>
          <a:p>
            <a:r>
              <a:rPr lang="en-US" altLang="zh-TW" dirty="0"/>
              <a:t>Figure 8-6</a:t>
            </a:r>
            <a:endParaRPr lang="zh-TW" altLang="en-US"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9" name="物件 8"/>
          <p:cNvGraphicFramePr>
            <a:graphicFrameLocks noChangeAspect="1"/>
          </p:cNvGraphicFramePr>
          <p:nvPr>
            <p:extLst>
              <p:ext uri="{D42A27DB-BD31-4B8C-83A1-F6EECF244321}">
                <p14:modId xmlns:p14="http://schemas.microsoft.com/office/powerpoint/2010/main" val="528487518"/>
              </p:ext>
            </p:extLst>
          </p:nvPr>
        </p:nvGraphicFramePr>
        <p:xfrm>
          <a:off x="1856254" y="640751"/>
          <a:ext cx="5431493" cy="5452545"/>
        </p:xfrm>
        <a:graphic>
          <a:graphicData uri="http://schemas.openxmlformats.org/presentationml/2006/ole">
            <mc:AlternateContent xmlns:mc="http://schemas.openxmlformats.org/markup-compatibility/2006">
              <mc:Choice xmlns:v="urn:schemas-microsoft-com:vml" Requires="v">
                <p:oleObj spid="_x0000_s6269" r:id="rId3" imgW="8843010" imgH="8617839" progId="Microsoft">
                  <p:embed/>
                </p:oleObj>
              </mc:Choice>
              <mc:Fallback>
                <p:oleObj r:id="rId3" imgW="8843010" imgH="8617839" progId="Microsof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6254" y="640751"/>
                        <a:ext cx="5431493" cy="5452545"/>
                      </a:xfrm>
                      <a:prstGeom prst="rect">
                        <a:avLst/>
                      </a:prstGeom>
                      <a:solidFill>
                        <a:srgbClr val="FFFFFF"/>
                      </a:solidFill>
                      <a:ln w="0">
                        <a:noFill/>
                        <a:miter lim="800000"/>
                        <a:headEnd/>
                        <a:tailEnd/>
                      </a:ln>
                    </p:spPr>
                  </p:pic>
                </p:oleObj>
              </mc:Fallback>
            </mc:AlternateContent>
          </a:graphicData>
        </a:graphic>
      </p:graphicFrame>
      <p:sp>
        <p:nvSpPr>
          <p:cNvPr id="10" name="文字方塊 9"/>
          <p:cNvSpPr txBox="1"/>
          <p:nvPr/>
        </p:nvSpPr>
        <p:spPr>
          <a:xfrm>
            <a:off x="-74945" y="6334607"/>
            <a:ext cx="7855548" cy="369332"/>
          </a:xfrm>
          <a:prstGeom prst="rect">
            <a:avLst/>
          </a:prstGeom>
          <a:noFill/>
        </p:spPr>
        <p:txBody>
          <a:bodyPr wrap="none" rtlCol="0">
            <a:spAutoFit/>
          </a:bodyPr>
          <a:lstStyle/>
          <a:p>
            <a:pPr marL="285750" indent="-285750">
              <a:buFont typeface="Arial" panose="020B0604020202020204" pitchFamily="34" charset="0"/>
              <a:buChar char="•"/>
            </a:pPr>
            <a:r>
              <a:rPr lang="en-US" altLang="zh-TW" dirty="0"/>
              <a:t>Note that the tours work with any two different beginning and ending vertices.</a:t>
            </a:r>
            <a:endParaRPr lang="zh-TW" altLang="zh-TW" dirty="0"/>
          </a:p>
        </p:txBody>
      </p:sp>
      <p:sp>
        <p:nvSpPr>
          <p:cNvPr id="11" name="投影片編號版面配置區 10"/>
          <p:cNvSpPr>
            <a:spLocks noGrp="1"/>
          </p:cNvSpPr>
          <p:nvPr>
            <p:ph type="sldNum" sz="quarter" idx="12"/>
          </p:nvPr>
        </p:nvSpPr>
        <p:spPr/>
        <p:txBody>
          <a:bodyPr/>
          <a:lstStyle/>
          <a:p>
            <a:fld id="{1589C3AD-368B-4707-9394-EC179C784BFC}" type="slidenum">
              <a:rPr lang="zh-TW" altLang="en-US" smtClean="0"/>
              <a:t>7</a:t>
            </a:fld>
            <a:endParaRPr lang="zh-TW" altLang="en-US"/>
          </a:p>
        </p:txBody>
      </p:sp>
    </p:spTree>
    <p:extLst>
      <p:ext uri="{BB962C8B-B14F-4D97-AF65-F5344CB8AC3E}">
        <p14:creationId xmlns:p14="http://schemas.microsoft.com/office/powerpoint/2010/main" val="1328018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457200" y="1520788"/>
                <a:ext cx="8229600" cy="3816424"/>
              </a:xfrm>
            </p:spPr>
            <p:txBody>
              <a:bodyPr>
                <a:normAutofit/>
              </a:bodyPr>
              <a:lstStyle/>
              <a:p>
                <a:pPr algn="just"/>
                <a:r>
                  <a:rPr lang="en-US" altLang="zh-TW" sz="2400" dirty="0"/>
                  <a:t>Let </a:t>
                </a:r>
                <a:r>
                  <a:rPr lang="en-US" altLang="zh-TW" sz="2400" i="1" dirty="0"/>
                  <a:t>G</a:t>
                </a:r>
                <a:r>
                  <a:rPr lang="en-US" altLang="zh-TW" sz="2400" dirty="0"/>
                  <a:t> be a Hamiltonian connected graph with </a:t>
                </a:r>
                <a:r>
                  <a:rPr lang="en-US" altLang="zh-TW" sz="2400" i="1" dirty="0"/>
                  <a:t>n</a:t>
                </a:r>
                <a:r>
                  <a:rPr lang="en-US" altLang="zh-TW" sz="2400" dirty="0"/>
                  <a:t> vertices. Let </a:t>
                </a:r>
                <a:r>
                  <a:rPr lang="en-US" altLang="zh-TW" sz="2400" i="1" dirty="0"/>
                  <a:t>P</a:t>
                </a:r>
                <a:r>
                  <a:rPr lang="en-US" altLang="zh-TW" sz="2400" i="1" baseline="-25000" dirty="0"/>
                  <a:t>1 </a:t>
                </a:r>
                <a:r>
                  <a:rPr lang="en-US" altLang="zh-TW" sz="2400" dirty="0"/>
                  <a:t>:</a:t>
                </a:r>
                <a:r>
                  <a:rPr lang="en-US" altLang="zh-TW" sz="2400" i="1" dirty="0"/>
                  <a:t>u</a:t>
                </a:r>
                <a:r>
                  <a:rPr lang="en-US" altLang="zh-TW" sz="2400" i="1" baseline="-25000" dirty="0"/>
                  <a:t>1</a:t>
                </a:r>
                <a:r>
                  <a:rPr lang="en-US" altLang="zh-TW" sz="2400" i="1" dirty="0"/>
                  <a:t>,u</a:t>
                </a:r>
                <a:r>
                  <a:rPr lang="en-US" altLang="zh-TW" sz="2400" i="1" baseline="-25000" dirty="0"/>
                  <a:t>2</a:t>
                </a:r>
                <a:r>
                  <a:rPr lang="en-US" altLang="zh-TW" sz="2400" i="1" dirty="0"/>
                  <a:t>,…, u</a:t>
                </a:r>
                <a:r>
                  <a:rPr lang="en-US" altLang="zh-TW" sz="2400" i="1" baseline="-25000" dirty="0"/>
                  <a:t>n</a:t>
                </a:r>
                <a:r>
                  <a:rPr lang="en-US" altLang="zh-TW" sz="2400" dirty="0"/>
                  <a:t> and </a:t>
                </a:r>
                <a:r>
                  <a:rPr lang="en-US" altLang="zh-TW" sz="2400" i="1" dirty="0"/>
                  <a:t>P</a:t>
                </a:r>
                <a:r>
                  <a:rPr lang="en-US" altLang="zh-TW" sz="2400" i="1" baseline="-25000" dirty="0"/>
                  <a:t>2</a:t>
                </a:r>
                <a:r>
                  <a:rPr lang="en-US" altLang="zh-TW" sz="2400" dirty="0"/>
                  <a:t> :</a:t>
                </a:r>
                <a:r>
                  <a:rPr lang="en-US" altLang="zh-TW" sz="2400" i="1" dirty="0"/>
                  <a:t> v</a:t>
                </a:r>
                <a:r>
                  <a:rPr lang="en-US" altLang="zh-TW" sz="2400" i="1" baseline="-25000" dirty="0"/>
                  <a:t>1</a:t>
                </a:r>
                <a:r>
                  <a:rPr lang="en-US" altLang="zh-TW" sz="2400" i="1" dirty="0"/>
                  <a:t>, v</a:t>
                </a:r>
                <a:r>
                  <a:rPr lang="en-US" altLang="zh-TW" sz="2400" i="1" baseline="-25000" dirty="0"/>
                  <a:t>2</a:t>
                </a:r>
                <a:r>
                  <a:rPr lang="en-US" altLang="zh-TW" sz="2400" i="1" dirty="0"/>
                  <a:t>, …, </a:t>
                </a:r>
                <a:r>
                  <a:rPr lang="en-US" altLang="zh-TW" sz="2400" i="1" dirty="0" err="1"/>
                  <a:t>v</a:t>
                </a:r>
                <a:r>
                  <a:rPr lang="en-US" altLang="zh-TW" sz="2400" i="1" baseline="-25000" dirty="0" err="1"/>
                  <a:t>n</a:t>
                </a:r>
                <a:r>
                  <a:rPr lang="en-US" altLang="zh-TW" sz="2400" dirty="0"/>
                  <a:t> be any two Hamiltonian paths of </a:t>
                </a:r>
                <a:r>
                  <a:rPr lang="en-US" altLang="zh-TW" sz="2400" i="1" dirty="0"/>
                  <a:t>G</a:t>
                </a:r>
                <a:r>
                  <a:rPr lang="en-US" altLang="zh-TW" sz="2400" dirty="0"/>
                  <a:t>. We say that </a:t>
                </a:r>
                <a:r>
                  <a:rPr lang="en-US" altLang="zh-TW" sz="2400" i="1" dirty="0"/>
                  <a:t>P</a:t>
                </a:r>
                <a:r>
                  <a:rPr lang="en-US" altLang="zh-TW" sz="2400" i="1" baseline="-25000" dirty="0"/>
                  <a:t>1</a:t>
                </a:r>
                <a:r>
                  <a:rPr lang="en-US" altLang="zh-TW" sz="2400" dirty="0"/>
                  <a:t> and </a:t>
                </a:r>
                <a:r>
                  <a:rPr lang="en-US" altLang="zh-TW" sz="2400" i="1" dirty="0"/>
                  <a:t>P</a:t>
                </a:r>
                <a:r>
                  <a:rPr lang="en-US" altLang="zh-TW" sz="2400" i="1" baseline="-25000" dirty="0"/>
                  <a:t>2</a:t>
                </a:r>
                <a:r>
                  <a:rPr lang="en-US" altLang="zh-TW" sz="2400" dirty="0"/>
                  <a:t> are </a:t>
                </a:r>
                <a:r>
                  <a:rPr lang="en-US" altLang="zh-TW" sz="2400" b="1" i="1" dirty="0"/>
                  <a:t>independent</a:t>
                </a:r>
                <a:r>
                  <a:rPr lang="en-US" altLang="zh-TW" sz="2400" dirty="0"/>
                  <a:t> if </a:t>
                </a:r>
                <a:r>
                  <a:rPr lang="en-US" altLang="zh-TW" sz="2400" i="1" dirty="0"/>
                  <a:t>u</a:t>
                </a:r>
                <a:r>
                  <a:rPr lang="en-US" altLang="zh-TW" sz="2400" i="1" baseline="-25000" dirty="0"/>
                  <a:t>1</a:t>
                </a:r>
                <a:r>
                  <a:rPr lang="en-US" altLang="zh-TW" sz="2400" i="1" dirty="0"/>
                  <a:t> = v</a:t>
                </a:r>
                <a:r>
                  <a:rPr lang="en-US" altLang="zh-TW" sz="2400" i="1" baseline="-25000" dirty="0"/>
                  <a:t>1</a:t>
                </a:r>
                <a:r>
                  <a:rPr lang="en-US" altLang="zh-TW" sz="2400" i="1" dirty="0"/>
                  <a:t>, u</a:t>
                </a:r>
                <a:r>
                  <a:rPr lang="en-US" altLang="zh-TW" sz="2400" i="1" baseline="-25000" dirty="0"/>
                  <a:t>n</a:t>
                </a:r>
                <a:r>
                  <a:rPr lang="en-US" altLang="zh-TW" sz="2400" i="1" dirty="0"/>
                  <a:t> = </a:t>
                </a:r>
                <a:r>
                  <a:rPr lang="en-US" altLang="zh-TW" sz="2400" i="1" dirty="0" err="1"/>
                  <a:t>v</a:t>
                </a:r>
                <a:r>
                  <a:rPr lang="en-US" altLang="zh-TW" sz="2400" i="1" baseline="-25000" dirty="0" err="1"/>
                  <a:t>n</a:t>
                </a:r>
                <a:r>
                  <a:rPr lang="en-US" altLang="zh-TW" sz="2400" dirty="0"/>
                  <a:t>, and </a:t>
                </a:r>
                <a:r>
                  <a:rPr lang="en-US" altLang="zh-TW" sz="2400" i="1" dirty="0" err="1"/>
                  <a:t>u</a:t>
                </a:r>
                <a:r>
                  <a:rPr lang="en-US" altLang="zh-TW" sz="2400" i="1" baseline="-25000" dirty="0" err="1"/>
                  <a:t>i</a:t>
                </a:r>
                <a:r>
                  <a:rPr lang="en-US" altLang="zh-TW" sz="2400" i="1" dirty="0"/>
                  <a:t> </a:t>
                </a:r>
                <a14:m>
                  <m:oMath xmlns:m="http://schemas.openxmlformats.org/officeDocument/2006/math">
                    <m:r>
                      <a:rPr lang="en-US" altLang="zh-TW" sz="2400" i="1" smtClean="0">
                        <a:latin typeface="Cambria Math"/>
                        <a:ea typeface="Cambria Math"/>
                      </a:rPr>
                      <m:t>≠</m:t>
                    </m:r>
                  </m:oMath>
                </a14:m>
                <a:r>
                  <a:rPr lang="en-US" altLang="zh-TW" sz="2400" i="1" dirty="0"/>
                  <a:t> v</a:t>
                </a:r>
                <a:r>
                  <a:rPr lang="en-US" altLang="zh-TW" sz="2400" i="1" baseline="-25000" dirty="0"/>
                  <a:t>i</a:t>
                </a:r>
                <a:r>
                  <a:rPr lang="en-US" altLang="zh-TW" sz="2400" dirty="0"/>
                  <a:t> for </a:t>
                </a:r>
                <a:r>
                  <a:rPr lang="en-US" altLang="zh-TW" sz="2400" i="1" dirty="0"/>
                  <a:t>1 &lt; </a:t>
                </a:r>
                <a:r>
                  <a:rPr lang="en-US" altLang="zh-TW" sz="2400" i="1" dirty="0" err="1"/>
                  <a:t>i</a:t>
                </a:r>
                <a:r>
                  <a:rPr lang="en-US" altLang="zh-TW" sz="2400" i="1" dirty="0"/>
                  <a:t> &lt; n</a:t>
                </a:r>
                <a:r>
                  <a:rPr lang="en-US" altLang="zh-TW" sz="2400" dirty="0"/>
                  <a:t>. A cubic graph </a:t>
                </a:r>
                <a:r>
                  <a:rPr lang="en-US" altLang="zh-TW" sz="2400" i="1" dirty="0"/>
                  <a:t>G</a:t>
                </a:r>
                <a:r>
                  <a:rPr lang="en-US" altLang="zh-TW" sz="2400" dirty="0"/>
                  <a:t> is </a:t>
                </a:r>
                <a:r>
                  <a:rPr lang="en-US" altLang="zh-TW" sz="2400" b="1" i="1" dirty="0"/>
                  <a:t>2-independent Hamiltonian connected</a:t>
                </a:r>
                <a:r>
                  <a:rPr lang="en-US" altLang="zh-TW" sz="2400" dirty="0"/>
                  <a:t> if there are two independent Hamiltonian paths between any two different vertices of </a:t>
                </a:r>
                <a:r>
                  <a:rPr lang="en-US" altLang="zh-TW" sz="2400" i="1" dirty="0"/>
                  <a:t>G</a:t>
                </a:r>
                <a:r>
                  <a:rPr lang="en-US" altLang="zh-TW" sz="2400" dirty="0"/>
                  <a:t>. We have already seen an example of cubic 2-independent Hamiltonian connected graphs. More examples can be found in Category 1. However, not all graphs in Category 1 are 2-independent Hamiltonian connected graphs.</a:t>
                </a:r>
                <a:endParaRPr lang="zh-TW" altLang="en-US" sz="2400"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457200" y="1520788"/>
                <a:ext cx="8229600" cy="3816424"/>
              </a:xfrm>
              <a:blipFill rotWithShape="1">
                <a:blip r:embed="rId2"/>
                <a:stretch>
                  <a:fillRect l="-963" t="-1276" r="-1111" b="-1754"/>
                </a:stretch>
              </a:blipFill>
            </p:spPr>
            <p:txBody>
              <a:bodyPr/>
              <a:lstStyle/>
              <a:p>
                <a:r>
                  <a:rPr lang="en-US">
                    <a:noFill/>
                  </a:rPr>
                  <a:t> </a:t>
                </a:r>
              </a:p>
            </p:txBody>
          </p:sp>
        </mc:Fallback>
      </mc:AlternateContent>
      <p:sp>
        <p:nvSpPr>
          <p:cNvPr id="4" name="投影片編號版面配置區 3"/>
          <p:cNvSpPr>
            <a:spLocks noGrp="1"/>
          </p:cNvSpPr>
          <p:nvPr>
            <p:ph type="sldNum" sz="quarter" idx="12"/>
          </p:nvPr>
        </p:nvSpPr>
        <p:spPr/>
        <p:txBody>
          <a:bodyPr/>
          <a:lstStyle/>
          <a:p>
            <a:fld id="{1589C3AD-368B-4707-9394-EC179C784BFC}" type="slidenum">
              <a:rPr lang="zh-TW" altLang="en-US" smtClean="0"/>
              <a:t>8</a:t>
            </a:fld>
            <a:endParaRPr lang="zh-TW" altLang="en-US"/>
          </a:p>
        </p:txBody>
      </p:sp>
    </p:spTree>
    <p:extLst>
      <p:ext uri="{BB962C8B-B14F-4D97-AF65-F5344CB8AC3E}">
        <p14:creationId xmlns:p14="http://schemas.microsoft.com/office/powerpoint/2010/main" val="489662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116632"/>
            <a:ext cx="8229600" cy="2116832"/>
          </a:xfrm>
        </p:spPr>
        <p:txBody>
          <a:bodyPr>
            <a:normAutofit/>
          </a:bodyPr>
          <a:lstStyle/>
          <a:p>
            <a:pPr algn="just"/>
            <a:r>
              <a:rPr lang="en-US" altLang="zh-TW" sz="2200" dirty="0"/>
              <a:t>It is interesting to note that all cubic 2-independent Hamiltonian connected graphs are 1-fault tolerant Hamiltonian. Again, we can show this fact with Figure 8-7.</a:t>
            </a:r>
            <a:endParaRPr lang="zh-TW" altLang="en-US" sz="22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文字方塊 5"/>
          <p:cNvSpPr txBox="1"/>
          <p:nvPr/>
        </p:nvSpPr>
        <p:spPr>
          <a:xfrm>
            <a:off x="4009891" y="6309320"/>
            <a:ext cx="1124219" cy="369332"/>
          </a:xfrm>
          <a:prstGeom prst="rect">
            <a:avLst/>
          </a:prstGeom>
          <a:noFill/>
        </p:spPr>
        <p:txBody>
          <a:bodyPr wrap="none" rtlCol="0">
            <a:spAutoFit/>
          </a:bodyPr>
          <a:lstStyle/>
          <a:p>
            <a:r>
              <a:rPr lang="en-US" altLang="zh-TW" dirty="0"/>
              <a:t>Figure 8-7</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9" name="物件 8"/>
          <p:cNvGraphicFramePr>
            <a:graphicFrameLocks noChangeAspect="1"/>
          </p:cNvGraphicFramePr>
          <p:nvPr>
            <p:extLst>
              <p:ext uri="{D42A27DB-BD31-4B8C-83A1-F6EECF244321}">
                <p14:modId xmlns:p14="http://schemas.microsoft.com/office/powerpoint/2010/main" val="1150455371"/>
              </p:ext>
            </p:extLst>
          </p:nvPr>
        </p:nvGraphicFramePr>
        <p:xfrm>
          <a:off x="1321421" y="1403598"/>
          <a:ext cx="6501158" cy="4833714"/>
        </p:xfrm>
        <a:graphic>
          <a:graphicData uri="http://schemas.openxmlformats.org/presentationml/2006/ole">
            <mc:AlternateContent xmlns:mc="http://schemas.openxmlformats.org/markup-compatibility/2006">
              <mc:Choice xmlns:v="urn:schemas-microsoft-com:vml" Requires="v">
                <p:oleObj spid="_x0000_s7292" r:id="rId3" imgW="7948041" imgH="5785485" progId="Microsoft">
                  <p:embed/>
                </p:oleObj>
              </mc:Choice>
              <mc:Fallback>
                <p:oleObj r:id="rId3" imgW="7948041" imgH="5785485" progId="Microsof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1421" y="1403598"/>
                        <a:ext cx="6501158" cy="4833714"/>
                      </a:xfrm>
                      <a:prstGeom prst="rect">
                        <a:avLst/>
                      </a:prstGeom>
                      <a:solidFill>
                        <a:srgbClr val="FFFFFF"/>
                      </a:solidFill>
                      <a:ln w="0">
                        <a:noFill/>
                        <a:miter lim="800000"/>
                        <a:headEnd/>
                        <a:tailEnd/>
                      </a:ln>
                    </p:spPr>
                  </p:pic>
                </p:oleObj>
              </mc:Fallback>
            </mc:AlternateContent>
          </a:graphicData>
        </a:graphic>
      </p:graphicFrame>
      <p:sp>
        <p:nvSpPr>
          <p:cNvPr id="10" name="投影片編號版面配置區 9"/>
          <p:cNvSpPr>
            <a:spLocks noGrp="1"/>
          </p:cNvSpPr>
          <p:nvPr>
            <p:ph type="sldNum" sz="quarter" idx="12"/>
          </p:nvPr>
        </p:nvSpPr>
        <p:spPr/>
        <p:txBody>
          <a:bodyPr/>
          <a:lstStyle/>
          <a:p>
            <a:fld id="{1589C3AD-368B-4707-9394-EC179C784BFC}" type="slidenum">
              <a:rPr lang="zh-TW" altLang="en-US" smtClean="0"/>
              <a:t>9</a:t>
            </a:fld>
            <a:endParaRPr lang="zh-TW" altLang="en-US"/>
          </a:p>
        </p:txBody>
      </p:sp>
    </p:spTree>
    <p:extLst>
      <p:ext uri="{BB962C8B-B14F-4D97-AF65-F5344CB8AC3E}">
        <p14:creationId xmlns:p14="http://schemas.microsoft.com/office/powerpoint/2010/main" val="2307906786"/>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2168</TotalTime>
  <Words>3355</Words>
  <Application>Microsoft Office PowerPoint</Application>
  <PresentationFormat>如螢幕大小 (4:3)</PresentationFormat>
  <Paragraphs>185</Paragraphs>
  <Slides>69</Slides>
  <Notes>1</Notes>
  <HiddenSlides>0</HiddenSlides>
  <MMClips>0</MMClips>
  <ScaleCrop>false</ScaleCrop>
  <HeadingPairs>
    <vt:vector size="8" baseType="variant">
      <vt:variant>
        <vt:lpstr>使用字型</vt:lpstr>
      </vt:variant>
      <vt:variant>
        <vt:i4>5</vt:i4>
      </vt:variant>
      <vt:variant>
        <vt:lpstr>佈景主題</vt:lpstr>
      </vt:variant>
      <vt:variant>
        <vt:i4>1</vt:i4>
      </vt:variant>
      <vt:variant>
        <vt:lpstr>內嵌 OLE 伺服程式</vt:lpstr>
      </vt:variant>
      <vt:variant>
        <vt:i4>1</vt:i4>
      </vt:variant>
      <vt:variant>
        <vt:lpstr>投影片標題</vt:lpstr>
      </vt:variant>
      <vt:variant>
        <vt:i4>69</vt:i4>
      </vt:variant>
    </vt:vector>
  </HeadingPairs>
  <TitlesOfParts>
    <vt:vector size="76" baseType="lpstr">
      <vt:lpstr>新細明體</vt:lpstr>
      <vt:lpstr>Arial</vt:lpstr>
      <vt:lpstr>Calibri</vt:lpstr>
      <vt:lpstr>Cambria Math</vt:lpstr>
      <vt:lpstr>Symbol</vt:lpstr>
      <vt:lpstr>Office 佈景主題</vt:lpstr>
      <vt:lpstr>Microsoft</vt:lpstr>
      <vt:lpstr>Chapter 8  Mutually Independent Paths and Mutually Independent cycles</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HSUAN</dc:creator>
  <cp:lastModifiedBy>user</cp:lastModifiedBy>
  <cp:revision>130</cp:revision>
  <dcterms:created xsi:type="dcterms:W3CDTF">2015-04-24T00:38:39Z</dcterms:created>
  <dcterms:modified xsi:type="dcterms:W3CDTF">2016-08-19T07:56:19Z</dcterms:modified>
</cp:coreProperties>
</file>